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01" r:id="rId29"/>
    <p:sldId id="297" r:id="rId30"/>
    <p:sldId id="298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88" r:id="rId67"/>
    <p:sldId id="339" r:id="rId68"/>
    <p:sldId id="340" r:id="rId69"/>
    <p:sldId id="341" r:id="rId70"/>
    <p:sldId id="342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86" r:id="rId84"/>
    <p:sldId id="387" r:id="rId85"/>
    <p:sldId id="389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397" r:id="rId94"/>
    <p:sldId id="398" r:id="rId95"/>
    <p:sldId id="399" r:id="rId96"/>
    <p:sldId id="400" r:id="rId97"/>
    <p:sldId id="401" r:id="rId98"/>
    <p:sldId id="402" r:id="rId99"/>
    <p:sldId id="403" r:id="rId100"/>
    <p:sldId id="404" r:id="rId101"/>
    <p:sldId id="405" r:id="rId102"/>
    <p:sldId id="406" r:id="rId10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7458" autoAdjust="0"/>
  </p:normalViewPr>
  <p:slideViewPr>
    <p:cSldViewPr>
      <p:cViewPr varScale="1">
        <p:scale>
          <a:sx n="59" d="100"/>
          <a:sy n="59" d="100"/>
        </p:scale>
        <p:origin x="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6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5458-A73F-4419-BBDB-DEA2C85C87C7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2C7C5-A934-4571-AF20-ABBE4105CF4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u-HU" sz="1200" dirty="0" smtClean="0"/>
              <a:t>A beszédhangok előállításakor a különböző gerjesztési típusoknak megfelelő </a:t>
            </a:r>
          </a:p>
          <a:p>
            <a:pPr marL="0" indent="0" eaLnBrk="1" hangingPunct="1">
              <a:buNone/>
            </a:pPr>
            <a:r>
              <a:rPr lang="hu-HU" sz="1200" dirty="0" smtClean="0"/>
              <a:t>gerjesztő jel, más néven kényszerítő jel (a zönge, a súrlódási zörej, a zárfelpattanási zörej) meghatározott színképpel rendelkezik. </a:t>
            </a:r>
          </a:p>
          <a:p>
            <a:pPr marL="0" indent="0" eaLnBrk="1" hangingPunct="1">
              <a:buNone/>
            </a:pPr>
            <a:r>
              <a:rPr lang="hu-HU" sz="1200" dirty="0" smtClean="0"/>
              <a:t>Ahogy  artikuláció közben változtatjuk e csatorna méretét vagy a csatornában a képzés helyét, az hangképző csatorna változó rezonanciái állandóan módosítják az eredeti gerjesztő jel színképét.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Beszédhang típus vagy fonetikai osztály:magánhangzók</a:t>
            </a:r>
          </a:p>
          <a:p>
            <a:r>
              <a:rPr lang="hu-HU" dirty="0" smtClean="0"/>
              <a:t>			nazálisok</a:t>
            </a:r>
          </a:p>
          <a:p>
            <a:r>
              <a:rPr lang="hu-HU" dirty="0" smtClean="0"/>
              <a:t>			 </a:t>
            </a:r>
            <a:r>
              <a:rPr lang="hu-HU" dirty="0" err="1" smtClean="0"/>
              <a:t>likvidák</a:t>
            </a:r>
            <a:endParaRPr lang="hu-HU" dirty="0" smtClean="0"/>
          </a:p>
          <a:p>
            <a:r>
              <a:rPr lang="hu-HU" dirty="0" smtClean="0"/>
              <a:t>			zöngétlen réshangok</a:t>
            </a:r>
          </a:p>
          <a:p>
            <a:r>
              <a:rPr lang="hu-HU" dirty="0" smtClean="0"/>
              <a:t>			zöngés réshangok</a:t>
            </a:r>
          </a:p>
          <a:p>
            <a:r>
              <a:rPr lang="hu-HU" dirty="0" smtClean="0"/>
              <a:t>			zöngétlen</a:t>
            </a:r>
            <a:r>
              <a:rPr lang="hu-HU" baseline="0" dirty="0" smtClean="0"/>
              <a:t> zárhangok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			</a:t>
            </a:r>
            <a:r>
              <a:rPr lang="hu-HU" dirty="0" smtClean="0"/>
              <a:t>zöngés</a:t>
            </a:r>
            <a:r>
              <a:rPr lang="hu-HU" baseline="0" dirty="0" smtClean="0"/>
              <a:t> zárhangok</a:t>
            </a:r>
          </a:p>
          <a:p>
            <a:r>
              <a:rPr lang="hu-HU" dirty="0" smtClean="0"/>
              <a:t>			zöngétlen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affrikáták</a:t>
            </a: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			</a:t>
            </a:r>
            <a:r>
              <a:rPr lang="hu-HU" dirty="0" smtClean="0"/>
              <a:t>zöngés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affrikáták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65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hangajkak rezgésekor a keletkező zönge hangnyomás időfüggvénye </a:t>
            </a: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 közel fűrészfog jellegű függvény,  (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alapperiódussal. </a:t>
            </a: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Így a zönge színképi összetevői az alaphang  (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és a felhangok együttese, melyek az alaphang egész számú többszörösei.</a:t>
            </a: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Ezt a színképet befolyásolja a változó méretű hangképző csatorna, amely egy üregrendszer, több rezonanciafrekvenciával.</a:t>
            </a:r>
          </a:p>
          <a:p>
            <a:pPr lvl="0" eaLnBrk="0" hangingPunct="0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eaLnBrk="0" hangingPunct="0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eaLnBrk="0" hangingPunct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A rezonanciafrekvenciákon és azok környezetében a részhangok intenzitása megnő, más helyeken elnyomódik. Így alakulnak ki a magánhangzók, nazális mássalhangzók és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likvidák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.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fonetikai szakirodalomban a rezonanciacsúcsokat formánsoknak, a rezonanciafrekvenciákat formánsfrekvenciáknak (F) nevezzük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alt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Az egyes rezonanciacsúcsok szélessége (B) szintén jellemző az adott üregre.</a:t>
            </a:r>
          </a:p>
          <a:p>
            <a:pPr lvl="0" eaLnBrk="0" hangingPunct="0"/>
            <a:r>
              <a:rPr lang="hu-HU" alt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 </a:t>
            </a:r>
          </a:p>
          <a:p>
            <a:pPr eaLnBrk="0" hangingPunct="0"/>
            <a:r>
              <a:rPr lang="hu-HU" altLang="hu-HU" sz="1200" kern="12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+mn-cs"/>
              </a:rPr>
              <a:t>A magánhangzó típusát főleg az első (F1) és a második (F2) formáns szabja meg.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magasabb formánsok a színezetre jellemzőek.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71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81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82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90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42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3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0" hangingPunct="0"/>
            <a:r>
              <a:rPr lang="hu-HU" sz="1200" dirty="0" smtClean="0">
                <a:cs typeface="Times New Roman" pitchFamily="18" charset="0"/>
              </a:rPr>
              <a:t>Tüdő, a hörgők és a légcső adja a szükséges levegőáramot. </a:t>
            </a:r>
            <a:endParaRPr lang="hu-HU" sz="1200" dirty="0" smtClean="0"/>
          </a:p>
          <a:p>
            <a:pPr algn="just" eaLnBrk="0" hangingPunct="0"/>
            <a:r>
              <a:rPr lang="hu-HU" sz="1200" dirty="0" smtClean="0">
                <a:cs typeface="Times New Roman" pitchFamily="18" charset="0"/>
              </a:rPr>
              <a:t>A kitóduló levegő útját a hangszalagok rugalmas hártyaként zárják el. A hangszalag alatti térségben a levegő túlnyomása (</a:t>
            </a:r>
            <a:r>
              <a:rPr lang="hu-HU" sz="1200" dirty="0" err="1" smtClean="0">
                <a:cs typeface="Times New Roman" pitchFamily="18" charset="0"/>
              </a:rPr>
              <a:t>szubglottikus</a:t>
            </a:r>
            <a:r>
              <a:rPr lang="hu-HU" sz="1200" dirty="0" smtClean="0">
                <a:cs typeface="Times New Roman" pitchFamily="18" charset="0"/>
              </a:rPr>
              <a:t> nyomás) normális erősségű beszédnél 4-5 cm vízoszlop (40-50 Pa) nyomásnak felel meg, kiabáláskor 20 cm vízoszlop (200 Pa), a légköri nyomás 100 000 Pa.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0" hangingPunct="0">
              <a:tabLst>
                <a:tab pos="3421063" algn="l"/>
              </a:tabLst>
            </a:pPr>
            <a:r>
              <a:rPr lang="hu-HU" sz="1200" dirty="0" smtClean="0">
                <a:cs typeface="Times New Roman" pitchFamily="18" charset="0"/>
              </a:rPr>
              <a:t>Öngerjesztett rezgés – a gerjesztő forrás nem a hangszalagok mozgása, hanem a résen kiáramló levegőimpulzusok. </a:t>
            </a:r>
          </a:p>
          <a:p>
            <a:pPr algn="just" eaLnBrk="0" hangingPunct="0">
              <a:tabLst>
                <a:tab pos="3421063" algn="l"/>
              </a:tabLst>
            </a:pPr>
            <a:endParaRPr lang="hu-HU" sz="1200" dirty="0" smtClean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r>
              <a:rPr lang="hu-HU" sz="1200" dirty="0" smtClean="0">
                <a:cs typeface="Times New Roman" pitchFamily="18" charset="0"/>
              </a:rPr>
              <a:t>A hangszalagoknak vezérlő szerepük van!!!!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1200" dirty="0" smtClean="0"/>
              <a:t>A beszéd létrehozása (fiziológiai és fizikai szinten) a zöngés beszédhangokra, </a:t>
            </a:r>
          </a:p>
          <a:p>
            <a:pPr algn="just"/>
            <a:r>
              <a:rPr lang="hu-HU" sz="1200" dirty="0" smtClean="0"/>
              <a:t>a </a:t>
            </a:r>
            <a:r>
              <a:rPr lang="hu-HU" sz="1200" b="1" dirty="0" smtClean="0"/>
              <a:t>gerjesztett szűrő modell</a:t>
            </a:r>
            <a:r>
              <a:rPr lang="hu-HU" sz="1200" dirty="0" smtClean="0"/>
              <a:t>je szerint, a következő dián látható.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felhangtartalom milyensége határozza</a:t>
            </a:r>
            <a:r>
              <a:rPr lang="hu-HU" baseline="0" dirty="0" smtClean="0"/>
              <a:t> meg a magánhangzók hangszínét. </a:t>
            </a:r>
          </a:p>
          <a:p>
            <a:r>
              <a:rPr lang="hu-HU" baseline="0" dirty="0" smtClean="0"/>
              <a:t>A hangképző csatorna rezonanciafrekvenciái a FORMÁNSOK – F1,F2,F3, amelyek a kialakított beszédhangot határozzák meg. Pl. azt hogy milyen magánhangzót ejtünk ki. (nem feltétlenül esnek egybe a </a:t>
            </a:r>
            <a:r>
              <a:rPr lang="hu-HU" baseline="0" dirty="0" err="1" smtClean="0"/>
              <a:t>felharmónikusok</a:t>
            </a:r>
            <a:r>
              <a:rPr lang="hu-HU" baseline="0" dirty="0" smtClean="0"/>
              <a:t> maximumaival.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Ezeknél a hangoknál az üregeknek nincs olyan éles rezonanciája, mint a magánhangzók </a:t>
            </a:r>
          </a:p>
          <a:p>
            <a:r>
              <a:rPr lang="hu-HU" dirty="0" smtClean="0"/>
              <a:t>esetében, de a színképi súlypontok a zár vagy a rés képzési helyének függvényében </a:t>
            </a:r>
          </a:p>
          <a:p>
            <a:r>
              <a:rPr lang="hu-HU" dirty="0" smtClean="0"/>
              <a:t>változnak.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ADF2F-9135-4CD4-93C6-BCF0986A36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D157-9366-4EC9-B5E9-5D1217433E3D}" type="datetimeFigureOut">
              <a:rPr lang="hu-HU" smtClean="0"/>
              <a:pPr/>
              <a:t>2024. 09. 12.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6C82-E364-44D6-B8A1-B3D38C38FCB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zövegdoboz 1"/>
          <p:cNvSpPr txBox="1">
            <a:spLocks noChangeArrowheads="1"/>
          </p:cNvSpPr>
          <p:nvPr/>
        </p:nvSpPr>
        <p:spPr bwMode="auto">
          <a:xfrm>
            <a:off x="2555875" y="1989138"/>
            <a:ext cx="4038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/>
              <a:t>A beszéd leírása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2A6B1-D3EF-4E85-93A4-D0885020C0E6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1tab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15950"/>
            <a:ext cx="69342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77BA4-BD52-49E2-92D8-7ACE92E420EE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827584" y="6381328"/>
            <a:ext cx="463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err="1" smtClean="0"/>
              <a:t>Alophonok</a:t>
            </a:r>
            <a:r>
              <a:rPr lang="hu-HU" sz="1600" i="1" dirty="0" smtClean="0"/>
              <a:t>: egyes fonémák különböző ejtési variációi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5347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735169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0" lvl="4" indent="-457200"/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Akusztikai leírás </a:t>
            </a:r>
          </a:p>
          <a:p>
            <a:pPr marL="2286000" lvl="4" indent="-457200"/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Akusztikailag összetett</a:t>
            </a:r>
          </a:p>
          <a:p>
            <a:pPr marL="2286000" lvl="4" indent="-457200"/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2286000" lvl="4" indent="-457200"/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zárképzési tranziens, és zörej, </a:t>
            </a: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zár, </a:t>
            </a: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zárfelpattanás zörej</a:t>
            </a: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Időtartam,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ritmus: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zár ~ 80 - 100ms</a:t>
            </a:r>
          </a:p>
          <a:p>
            <a:pPr marL="457200" indent="-457200"/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felpatt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zörej ~ 5 - 40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aspiration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hosszú mássalhangzó – csak a zár időtartama nő meg, ~ 100 – 300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B85C-D6EC-45F2-A6DE-11421906247F}" type="slidenum">
              <a:rPr lang="hu-HU" smtClean="0"/>
              <a:pPr>
                <a:defRPr/>
              </a:pPr>
              <a:t>100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1475656" y="1268760"/>
            <a:ext cx="391485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Zárréshangok (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affrikáták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Zárfelpattanás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plussz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súrlódási zörej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zöngeműködéssel vagy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annélkül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Rezonátor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hangképző csatorna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E6A23-2718-4A21-B45D-4DBD3BB80482}" type="slidenum">
              <a:rPr lang="hu-HU" smtClean="0"/>
              <a:pPr>
                <a:defRPr/>
              </a:pPr>
              <a:t>101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4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83568" y="332656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err="1"/>
              <a:t>Affrikáták</a:t>
            </a:r>
            <a:endParaRPr lang="hu-HU" b="1" dirty="0"/>
          </a:p>
          <a:p>
            <a:r>
              <a:rPr lang="hu-HU" i="1" dirty="0"/>
              <a:t>Akusztikai leírás</a:t>
            </a:r>
            <a:endParaRPr lang="en-US" i="1" dirty="0"/>
          </a:p>
          <a:p>
            <a:r>
              <a:rPr lang="hu-HU" dirty="0" err="1" smtClean="0"/>
              <a:t>locus</a:t>
            </a:r>
            <a:r>
              <a:rPr lang="hu-HU" dirty="0" smtClean="0"/>
              <a:t> </a:t>
            </a:r>
            <a:r>
              <a:rPr lang="hu-HU" dirty="0"/>
              <a:t>képzési hely szerint</a:t>
            </a:r>
          </a:p>
          <a:p>
            <a:r>
              <a:rPr lang="hu-HU" b="1" dirty="0" err="1" smtClean="0"/>
              <a:t>Akusztikailag</a:t>
            </a:r>
            <a:r>
              <a:rPr lang="hu-HU" b="1" dirty="0" smtClean="0"/>
              <a:t> </a:t>
            </a:r>
            <a:r>
              <a:rPr lang="hu-HU" b="1" dirty="0"/>
              <a:t>összetett</a:t>
            </a:r>
            <a:r>
              <a:rPr lang="hu-HU" dirty="0"/>
              <a:t>: </a:t>
            </a:r>
          </a:p>
          <a:p>
            <a:r>
              <a:rPr lang="hu-HU" dirty="0"/>
              <a:t>	zárképzési tranziens és zörej,</a:t>
            </a:r>
          </a:p>
          <a:p>
            <a:r>
              <a:rPr lang="hu-HU" dirty="0"/>
              <a:t>	zár,</a:t>
            </a:r>
          </a:p>
          <a:p>
            <a:r>
              <a:rPr lang="hu-HU" dirty="0"/>
              <a:t>	zárfelpattanási zörej</a:t>
            </a:r>
            <a:r>
              <a:rPr lang="hu-HU" dirty="0" smtClean="0"/>
              <a:t>,+ </a:t>
            </a:r>
            <a:r>
              <a:rPr lang="hu-HU" dirty="0"/>
              <a:t>spiráns zörej.</a:t>
            </a:r>
          </a:p>
          <a:p>
            <a:r>
              <a:rPr lang="hu-HU" dirty="0" smtClean="0"/>
              <a:t>Időtartam: zár  ~  50-100 </a:t>
            </a:r>
            <a:r>
              <a:rPr lang="hu-HU" dirty="0" err="1" smtClean="0"/>
              <a:t>ms</a:t>
            </a:r>
            <a:r>
              <a:rPr lang="hu-HU" dirty="0" smtClean="0"/>
              <a:t>, </a:t>
            </a:r>
            <a:r>
              <a:rPr lang="hu-HU" dirty="0" err="1" smtClean="0"/>
              <a:t>zárfelp</a:t>
            </a:r>
            <a:r>
              <a:rPr lang="hu-HU" dirty="0" smtClean="0"/>
              <a:t> </a:t>
            </a:r>
            <a:r>
              <a:rPr lang="hu-HU" dirty="0"/>
              <a:t>és spiráns </a:t>
            </a:r>
            <a:r>
              <a:rPr lang="hu-HU" dirty="0" smtClean="0"/>
              <a:t>zörej  ~  50- </a:t>
            </a:r>
            <a:r>
              <a:rPr lang="hu-HU" dirty="0"/>
              <a:t>100 </a:t>
            </a:r>
            <a:r>
              <a:rPr lang="hu-HU" dirty="0" err="1"/>
              <a:t>ms</a:t>
            </a:r>
            <a:endParaRPr lang="hu-HU" dirty="0"/>
          </a:p>
          <a:p>
            <a:r>
              <a:rPr lang="hu-HU" dirty="0" smtClean="0"/>
              <a:t>hosszú </a:t>
            </a:r>
            <a:r>
              <a:rPr lang="hu-HU" dirty="0"/>
              <a:t>mássalhangzó </a:t>
            </a:r>
            <a:r>
              <a:rPr lang="hu-HU" dirty="0">
                <a:sym typeface="Symbol" pitchFamily="18" charset="2"/>
              </a:rPr>
              <a:t></a:t>
            </a:r>
            <a:r>
              <a:rPr lang="hu-HU" dirty="0"/>
              <a:t> csak a zár időtartama növekszik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02945-DE87-4466-8981-63102A1D6191}" type="slidenum">
              <a:rPr lang="hu-HU" smtClean="0"/>
              <a:pPr>
                <a:defRPr/>
              </a:pPr>
              <a:t>102</a:t>
            </a:fld>
            <a:endParaRPr lang="hu-HU"/>
          </a:p>
        </p:txBody>
      </p:sp>
      <p:pic>
        <p:nvPicPr>
          <p:cNvPr id="5" name="Kép 4" descr="finommalacsült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53976"/>
            <a:ext cx="7776864" cy="340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059832" y="6405539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„</a:t>
            </a:r>
            <a:r>
              <a:rPr lang="hu-HU" dirty="0" smtClean="0"/>
              <a:t>f i n o m    </a:t>
            </a:r>
            <a:r>
              <a:rPr lang="hu-HU" dirty="0" err="1" smtClean="0"/>
              <a:t>m</a:t>
            </a:r>
            <a:r>
              <a:rPr lang="hu-HU" dirty="0" smtClean="0"/>
              <a:t> a  la </a:t>
            </a:r>
            <a:r>
              <a:rPr lang="hu-HU" sz="2800" b="1" dirty="0" smtClean="0"/>
              <a:t>c</a:t>
            </a:r>
            <a:r>
              <a:rPr lang="hu-HU" b="1" dirty="0" smtClean="0"/>
              <a:t> </a:t>
            </a:r>
            <a:r>
              <a:rPr lang="hu-HU" dirty="0" smtClean="0"/>
              <a:t>s ü l t e t</a:t>
            </a:r>
            <a:r>
              <a:rPr lang="hu-HU" dirty="0"/>
              <a:t>”</a:t>
            </a:r>
            <a:endParaRPr lang="en-US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4644008" y="3573016"/>
            <a:ext cx="7200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292080" y="3573016"/>
            <a:ext cx="7200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4825954" y="3512816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64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592138" y="425450"/>
            <a:ext cx="855186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 smtClean="0"/>
              <a:t>Feladat:</a:t>
            </a:r>
          </a:p>
          <a:p>
            <a:endParaRPr lang="hu-HU" sz="2800" b="1" dirty="0"/>
          </a:p>
          <a:p>
            <a:r>
              <a:rPr lang="hu-HU" sz="2400" b="1" dirty="0"/>
              <a:t>1. </a:t>
            </a:r>
            <a:r>
              <a:rPr lang="hu-HU" sz="2400" b="1" dirty="0" smtClean="0"/>
              <a:t> </a:t>
            </a:r>
            <a:r>
              <a:rPr lang="hu-HU" sz="2400" dirty="0" smtClean="0"/>
              <a:t>Arany </a:t>
            </a:r>
            <a:r>
              <a:rPr lang="hu-HU" sz="2400" dirty="0"/>
              <a:t>János : Walesi Bárdokból az alábbi részlet: </a:t>
            </a:r>
            <a:endParaRPr lang="hu-HU" sz="2400" i="1" dirty="0"/>
          </a:p>
          <a:p>
            <a:r>
              <a:rPr lang="hu-HU" sz="2400" i="1" dirty="0"/>
              <a:t>“S a nép az istenadta nép</a:t>
            </a:r>
          </a:p>
          <a:p>
            <a:r>
              <a:rPr lang="hu-HU" sz="2400" i="1" dirty="0"/>
              <a:t>Oly boldog rajta </a:t>
            </a:r>
            <a:r>
              <a:rPr lang="hu-HU" sz="2400" i="1" dirty="0" err="1"/>
              <a:t>Sire</a:t>
            </a:r>
            <a:r>
              <a:rPr lang="hu-HU" sz="2400" i="1" dirty="0"/>
              <a:t> </a:t>
            </a:r>
          </a:p>
          <a:p>
            <a:r>
              <a:rPr lang="hu-HU" sz="2400" i="1" dirty="0"/>
              <a:t>Kunyhói mind hallgatva mint</a:t>
            </a:r>
          </a:p>
          <a:p>
            <a:r>
              <a:rPr lang="hu-HU" sz="2400" i="1" dirty="0"/>
              <a:t>Megannyi puszta sír”</a:t>
            </a:r>
            <a:endParaRPr lang="hu-HU" sz="2400" dirty="0"/>
          </a:p>
          <a:p>
            <a:r>
              <a:rPr lang="hu-HU" sz="2400" dirty="0" err="1"/>
              <a:t>sire</a:t>
            </a:r>
            <a:r>
              <a:rPr lang="hu-HU" sz="2400" dirty="0"/>
              <a:t>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hu-HU" sz="2400" dirty="0"/>
              <a:t> [</a:t>
            </a:r>
            <a:r>
              <a:rPr lang="hu-HU" sz="2400" dirty="0" err="1"/>
              <a:t>saI</a:t>
            </a:r>
            <a:r>
              <a:rPr lang="hu-HU" sz="2400" dirty="0"/>
              <a:t>∂*]</a:t>
            </a:r>
          </a:p>
          <a:p>
            <a:r>
              <a:rPr lang="hu-HU" sz="2400" dirty="0"/>
              <a:t>Vizsgálja meg a 2. és 4. sor záró szavát. Tudott e Arany angolul?</a:t>
            </a:r>
          </a:p>
          <a:p>
            <a:endParaRPr lang="hu-HU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E2B62-D159-4491-92B5-95488E63A09C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918437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hu-HU" sz="2800" b="1" dirty="0"/>
              <a:t>Beszédlánc fonetikai jellegzetességei</a:t>
            </a:r>
            <a:r>
              <a:rPr lang="hu-HU" sz="2800" b="1" dirty="0" smtClean="0"/>
              <a:t>:</a:t>
            </a:r>
          </a:p>
          <a:p>
            <a:pPr marL="457200" indent="-457200"/>
            <a:endParaRPr lang="hu-HU" sz="2000" b="1" dirty="0"/>
          </a:p>
          <a:p>
            <a:pPr marL="457200" indent="-457200"/>
            <a:endParaRPr lang="hu-HU" sz="2000" b="1" dirty="0"/>
          </a:p>
          <a:p>
            <a:pPr marL="457200" indent="-457200"/>
            <a:r>
              <a:rPr lang="hu-HU" sz="2000" b="1" dirty="0"/>
              <a:t>Zöngés asszimiláció</a:t>
            </a:r>
            <a:endParaRPr lang="hu-HU" sz="2000" dirty="0"/>
          </a:p>
          <a:p>
            <a:pPr marL="457200" indent="-457200"/>
            <a:r>
              <a:rPr lang="hu-HU" sz="2000" dirty="0"/>
              <a:t>A zárhangok (vagy a /h/) csoportjaiban a követő hang fogja meghatározni </a:t>
            </a:r>
          </a:p>
          <a:p>
            <a:pPr marL="457200" indent="-457200"/>
            <a:r>
              <a:rPr lang="hu-HU" sz="2000" dirty="0"/>
              <a:t>a hangkapcsolat zöngés, vagy zöngétlen jellegét, pl. regresszív </a:t>
            </a:r>
            <a:r>
              <a:rPr lang="hu-HU" sz="2000" dirty="0" err="1"/>
              <a:t>zöngeaaszimilációban</a:t>
            </a:r>
            <a:r>
              <a:rPr lang="hu-HU" sz="2000" dirty="0"/>
              <a:t>. </a:t>
            </a:r>
          </a:p>
          <a:p>
            <a:pPr marL="457200" indent="-457200"/>
            <a:r>
              <a:rPr lang="hu-HU" sz="2000" dirty="0"/>
              <a:t>A szabály egyformán érvényes a morfémák és a szóhatárok esetében és nem betartott </a:t>
            </a:r>
          </a:p>
          <a:p>
            <a:pPr marL="457200" indent="-457200"/>
            <a:r>
              <a:rPr lang="hu-HU" sz="2000" dirty="0"/>
              <a:t>a helyesírásban. Például a </a:t>
            </a:r>
            <a:r>
              <a:rPr lang="hu-HU" sz="2000" dirty="0" err="1"/>
              <a:t>-ban</a:t>
            </a:r>
            <a:r>
              <a:rPr lang="hu-HU" sz="2000" dirty="0"/>
              <a:t>/</a:t>
            </a:r>
            <a:r>
              <a:rPr lang="hu-HU" sz="2000" dirty="0" err="1"/>
              <a:t>ben</a:t>
            </a:r>
            <a:r>
              <a:rPr lang="hu-HU" sz="2000" dirty="0"/>
              <a:t> b-je zöngétlen </a:t>
            </a:r>
            <a:r>
              <a:rPr lang="hu-HU" sz="2000" dirty="0" err="1" smtClean="0"/>
              <a:t>obsztruens</a:t>
            </a:r>
            <a:r>
              <a:rPr lang="hu-HU" sz="2000" dirty="0"/>
              <a:t>*</a:t>
            </a:r>
            <a:r>
              <a:rPr lang="hu-HU" sz="2000" dirty="0" smtClean="0"/>
              <a:t>példákat </a:t>
            </a:r>
            <a:r>
              <a:rPr lang="hu-HU" sz="2000" dirty="0"/>
              <a:t>eredményez:</a:t>
            </a:r>
          </a:p>
          <a:p>
            <a:pPr marL="457200" indent="-457200"/>
            <a:r>
              <a:rPr lang="hu-HU" sz="2000" dirty="0"/>
              <a:t>/k/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/g/		lyuk		lyukban		/</a:t>
            </a:r>
            <a:r>
              <a:rPr lang="hu-HU" sz="2000" dirty="0" err="1"/>
              <a:t>jugbOn</a:t>
            </a:r>
            <a:r>
              <a:rPr lang="hu-HU" sz="2000" dirty="0"/>
              <a:t>/</a:t>
            </a:r>
          </a:p>
          <a:p>
            <a:pPr marL="457200" indent="-457200"/>
            <a:r>
              <a:rPr lang="hu-HU" sz="2000" dirty="0"/>
              <a:t>/p/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/b/ 		nap		napban		/</a:t>
            </a:r>
            <a:r>
              <a:rPr lang="hu-HU" sz="2000" dirty="0" err="1"/>
              <a:t>nOb</a:t>
            </a:r>
            <a:r>
              <a:rPr lang="hu-HU" sz="2000" dirty="0"/>
              <a:t>:</a:t>
            </a:r>
            <a:r>
              <a:rPr lang="hu-HU" sz="2000" dirty="0" err="1"/>
              <a:t>On</a:t>
            </a:r>
            <a:r>
              <a:rPr lang="hu-HU" sz="2000" dirty="0"/>
              <a:t>/</a:t>
            </a:r>
          </a:p>
          <a:p>
            <a:pPr marL="457200" indent="-457200"/>
            <a:r>
              <a:rPr lang="hu-HU" sz="2000" dirty="0"/>
              <a:t>Példák az ellenkezőjére:</a:t>
            </a:r>
          </a:p>
          <a:p>
            <a:pPr marL="457200" indent="-457200"/>
            <a:r>
              <a:rPr lang="hu-HU" sz="2000" dirty="0"/>
              <a:t>/b/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/p/		dob		dobta		/</a:t>
            </a:r>
            <a:r>
              <a:rPr lang="hu-HU" sz="2000" dirty="0" err="1"/>
              <a:t>doptO</a:t>
            </a:r>
            <a:r>
              <a:rPr lang="hu-HU" sz="2000" dirty="0"/>
              <a:t>/</a:t>
            </a:r>
          </a:p>
          <a:p>
            <a:pPr marL="457200" indent="-457200"/>
            <a:r>
              <a:rPr lang="hu-HU" sz="2000" dirty="0"/>
              <a:t>/d/	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/t/		szed		szedte		/</a:t>
            </a:r>
            <a:r>
              <a:rPr lang="hu-HU" sz="2000" dirty="0" err="1"/>
              <a:t>sEt</a:t>
            </a:r>
            <a:r>
              <a:rPr lang="hu-HU" sz="2000" dirty="0"/>
              <a:t>: E/</a:t>
            </a:r>
          </a:p>
          <a:p>
            <a:pPr marL="457200" indent="-457200"/>
            <a:r>
              <a:rPr lang="hu-HU" sz="2000" dirty="0"/>
              <a:t>Csak a /v/ viselkedik kivételként, minthogy soha nem okoz változást, mint </a:t>
            </a:r>
          </a:p>
          <a:p>
            <a:pPr marL="457200" indent="-457200"/>
            <a:r>
              <a:rPr lang="hu-HU" sz="2000" dirty="0"/>
              <a:t>pl. hatvan (</a:t>
            </a:r>
            <a:r>
              <a:rPr lang="hu-HU" sz="2000" dirty="0" err="1"/>
              <a:t>hOtvOn</a:t>
            </a:r>
            <a:r>
              <a:rPr lang="hu-HU" sz="2000" dirty="0"/>
              <a:t>), </a:t>
            </a:r>
          </a:p>
          <a:p>
            <a:pPr marL="457200" indent="-457200"/>
            <a:r>
              <a:rPr lang="hu-HU" sz="2000" dirty="0"/>
              <a:t>nem pedig */</a:t>
            </a:r>
            <a:r>
              <a:rPr lang="hu-HU" sz="2000" dirty="0" err="1"/>
              <a:t>-dv-</a:t>
            </a:r>
            <a:r>
              <a:rPr lang="hu-HU" sz="2000" dirty="0"/>
              <a:t>/; </a:t>
            </a:r>
            <a:r>
              <a:rPr lang="hu-HU" sz="2000" dirty="0" err="1"/>
              <a:t>öszehasonlítva</a:t>
            </a:r>
            <a:r>
              <a:rPr lang="hu-HU" sz="2000" dirty="0"/>
              <a:t> a golfbajnokságot (</a:t>
            </a:r>
            <a:r>
              <a:rPr lang="hu-HU" sz="2000" dirty="0" err="1"/>
              <a:t>golvbO-</a:t>
            </a:r>
            <a:r>
              <a:rPr lang="hu-HU" sz="2000" dirty="0"/>
              <a:t>) és a </a:t>
            </a:r>
          </a:p>
          <a:p>
            <a:pPr marL="457200" indent="-457200"/>
            <a:r>
              <a:rPr lang="hu-HU" sz="2000" dirty="0"/>
              <a:t>golfvilágbajnokságot (</a:t>
            </a:r>
            <a:r>
              <a:rPr lang="hu-HU" sz="2000" dirty="0" err="1"/>
              <a:t>golfvi-</a:t>
            </a:r>
            <a:r>
              <a:rPr lang="hu-HU" sz="2000" dirty="0"/>
              <a:t>). </a:t>
            </a:r>
            <a:endParaRPr lang="hu-HU" sz="2000" dirty="0" smtClean="0"/>
          </a:p>
          <a:p>
            <a:pPr marL="457200" indent="-457200"/>
            <a:endParaRPr lang="hu-HU" sz="2000" dirty="0"/>
          </a:p>
          <a:p>
            <a:pPr marL="457200" indent="-457200"/>
            <a:r>
              <a:rPr lang="hu-HU" sz="1400" dirty="0" smtClean="0"/>
              <a:t>*</a:t>
            </a:r>
            <a:r>
              <a:rPr lang="hu-HU" sz="1400" dirty="0" err="1" smtClean="0"/>
              <a:t>Obsztruens</a:t>
            </a:r>
            <a:r>
              <a:rPr lang="hu-HU" sz="1400" dirty="0" smtClean="0"/>
              <a:t>:zörejhang</a:t>
            </a:r>
          </a:p>
          <a:p>
            <a:pPr marL="457200" indent="-457200"/>
            <a:endParaRPr lang="hu-HU" sz="2000" dirty="0"/>
          </a:p>
          <a:p>
            <a:pPr marL="457200" indent="-457200"/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DFF2-2C61-4A29-895E-3454C6D686E8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702675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/>
              <a:t>Nazális asszimiláció</a:t>
            </a:r>
            <a:endParaRPr lang="hu-HU" sz="2000" dirty="0"/>
          </a:p>
          <a:p>
            <a:r>
              <a:rPr lang="hu-HU" sz="2000" dirty="0"/>
              <a:t>Az /n/ a következő </a:t>
            </a:r>
            <a:r>
              <a:rPr lang="hu-HU" sz="2000" dirty="0" err="1"/>
              <a:t>obsztruens</a:t>
            </a:r>
            <a:r>
              <a:rPr lang="hu-HU" sz="2000" dirty="0"/>
              <a:t> szerint asszimilálódik: a labiálisok előtt /n/ </a:t>
            </a:r>
            <a:r>
              <a:rPr lang="hu-HU" sz="2000" dirty="0">
                <a:sym typeface="Symbol" pitchFamily="18" charset="2"/>
              </a:rPr>
              <a:t></a:t>
            </a:r>
            <a:r>
              <a:rPr lang="hu-HU" sz="2000" dirty="0"/>
              <a:t> (m),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Palatális  </a:t>
            </a:r>
            <a:r>
              <a:rPr lang="hu-HU" sz="2000" b="1" dirty="0"/>
              <a:t>asszimiláció</a:t>
            </a:r>
            <a:endParaRPr lang="hu-HU" sz="2000" dirty="0"/>
          </a:p>
          <a:p>
            <a:r>
              <a:rPr lang="hu-HU" sz="2000" dirty="0"/>
              <a:t>A hosszú palatális hangok akkor jönnek létre, amikor  a /j/ /t/-t, /d/-t, /n/-t  </a:t>
            </a:r>
          </a:p>
          <a:p>
            <a:r>
              <a:rPr lang="hu-HU" sz="2000" dirty="0"/>
              <a:t>és /l/-t követ,  pl. bánja (</a:t>
            </a:r>
            <a:r>
              <a:rPr lang="hu-HU" sz="2000" dirty="0" err="1"/>
              <a:t>ba:J:O</a:t>
            </a:r>
            <a:r>
              <a:rPr lang="hu-HU" sz="2000" dirty="0"/>
              <a:t>).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err="1" smtClean="0"/>
              <a:t>Frikatív</a:t>
            </a:r>
            <a:r>
              <a:rPr lang="hu-HU" sz="2000" b="1" dirty="0" smtClean="0"/>
              <a:t> </a:t>
            </a:r>
            <a:r>
              <a:rPr lang="hu-HU" sz="2000" b="1" dirty="0"/>
              <a:t>asszimiláció</a:t>
            </a:r>
            <a:endParaRPr lang="hu-HU" sz="2000" dirty="0"/>
          </a:p>
          <a:p>
            <a:r>
              <a:rPr lang="hu-HU" sz="2000" dirty="0"/>
              <a:t>A hosszú </a:t>
            </a:r>
            <a:r>
              <a:rPr lang="hu-HU" sz="2000" dirty="0" err="1"/>
              <a:t>affrikáták</a:t>
            </a:r>
            <a:r>
              <a:rPr lang="hu-HU" sz="2000" dirty="0"/>
              <a:t> akkor jönnek létre, amikor </a:t>
            </a:r>
            <a:r>
              <a:rPr lang="hu-HU" sz="2000" dirty="0" smtClean="0"/>
              <a:t>a zárhangot réshang vagy affrikáta követ:    </a:t>
            </a:r>
            <a:r>
              <a:rPr lang="hu-HU" sz="2000" dirty="0"/>
              <a:t>/t/, /d/, /c/, / ċ/-t  </a:t>
            </a:r>
            <a:r>
              <a:rPr lang="hu-HU" sz="2000" dirty="0" smtClean="0"/>
              <a:t>    /</a:t>
            </a:r>
            <a:r>
              <a:rPr lang="hu-HU" sz="2000" dirty="0"/>
              <a:t>s/, /S/, /</a:t>
            </a:r>
            <a:r>
              <a:rPr lang="hu-HU" sz="2000" dirty="0" err="1"/>
              <a:t>ts</a:t>
            </a:r>
            <a:r>
              <a:rPr lang="hu-HU" sz="2000" dirty="0"/>
              <a:t>/, /</a:t>
            </a:r>
            <a:r>
              <a:rPr lang="hu-HU" sz="2000" dirty="0" err="1"/>
              <a:t>tS</a:t>
            </a:r>
            <a:r>
              <a:rPr lang="hu-HU" sz="2000" dirty="0"/>
              <a:t>/ </a:t>
            </a:r>
            <a:r>
              <a:rPr lang="hu-HU" sz="2000" dirty="0" smtClean="0"/>
              <a:t>és  </a:t>
            </a:r>
            <a:r>
              <a:rPr lang="hu-HU" sz="2000" dirty="0"/>
              <a:t>/z/, /J/, /</a:t>
            </a:r>
            <a:r>
              <a:rPr lang="hu-HU" sz="2000" dirty="0" err="1"/>
              <a:t>dz</a:t>
            </a:r>
            <a:r>
              <a:rPr lang="hu-HU" sz="2000" dirty="0"/>
              <a:t>/, /</a:t>
            </a:r>
            <a:r>
              <a:rPr lang="hu-HU" sz="2000" dirty="0" err="1"/>
              <a:t>dJ</a:t>
            </a:r>
            <a:r>
              <a:rPr lang="hu-HU" sz="2000" dirty="0"/>
              <a:t>/ követi, </a:t>
            </a:r>
            <a:endParaRPr lang="hu-HU" sz="2000" dirty="0" smtClean="0"/>
          </a:p>
          <a:p>
            <a:r>
              <a:rPr lang="hu-HU" sz="2000" dirty="0" smtClean="0"/>
              <a:t>pl</a:t>
            </a:r>
            <a:r>
              <a:rPr lang="hu-HU" sz="2000" dirty="0"/>
              <a:t>. metszet (</a:t>
            </a:r>
            <a:r>
              <a:rPr lang="hu-HU" sz="2000" dirty="0" err="1"/>
              <a:t>mEts:Et</a:t>
            </a:r>
            <a:r>
              <a:rPr lang="hu-HU" sz="2000" dirty="0" smtClean="0"/>
              <a:t>).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/j/, vagy /r/</a:t>
            </a:r>
            <a:r>
              <a:rPr lang="hu-HU" sz="2000" dirty="0"/>
              <a:t> által követett /l/ hosszú (j:)-t, vagy hosszú (r:)-t eredményez, </a:t>
            </a:r>
          </a:p>
          <a:p>
            <a:r>
              <a:rPr lang="hu-HU" sz="2000" dirty="0"/>
              <a:t>pl. balra (</a:t>
            </a:r>
            <a:r>
              <a:rPr lang="hu-HU" sz="2000" dirty="0" err="1"/>
              <a:t>bAr:O</a:t>
            </a:r>
            <a:r>
              <a:rPr lang="hu-HU" sz="2000" dirty="0"/>
              <a:t>).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2000" b="1" dirty="0" smtClean="0"/>
              <a:t>Több </a:t>
            </a:r>
            <a:r>
              <a:rPr lang="hu-HU" sz="2000" b="1" dirty="0"/>
              <a:t>magánhangzó között a (j)</a:t>
            </a:r>
            <a:r>
              <a:rPr lang="hu-HU" sz="2000" dirty="0"/>
              <a:t> kapcsolódó mássalhangzóként jelenik meg, </a:t>
            </a:r>
          </a:p>
          <a:p>
            <a:r>
              <a:rPr lang="hu-HU" sz="2000" dirty="0"/>
              <a:t>pl. fiúé (</a:t>
            </a:r>
            <a:r>
              <a:rPr lang="hu-HU" sz="2000" dirty="0" err="1"/>
              <a:t>fiju:e</a:t>
            </a:r>
            <a:r>
              <a:rPr lang="hu-HU" sz="2000" dirty="0" smtClean="0"/>
              <a:t>:)</a:t>
            </a:r>
          </a:p>
          <a:p>
            <a:endParaRPr lang="hu-HU" sz="2000" b="1" dirty="0"/>
          </a:p>
          <a:p>
            <a:r>
              <a:rPr lang="hu-HU" sz="2000" b="1" dirty="0"/>
              <a:t>g) Mássalhangzó </a:t>
            </a:r>
            <a:r>
              <a:rPr lang="hu-HU" sz="2000" b="1" dirty="0" err="1"/>
              <a:t>degemináció</a:t>
            </a:r>
            <a:endParaRPr lang="hu-HU" sz="2000" dirty="0"/>
          </a:p>
          <a:p>
            <a:r>
              <a:rPr lang="hu-HU" sz="2000" dirty="0"/>
              <a:t>Amikor egy hosszú mássalhangzót mássalhangzó követ, a hosszú mássalhangzók </a:t>
            </a:r>
          </a:p>
          <a:p>
            <a:r>
              <a:rPr lang="hu-HU" sz="2000" dirty="0"/>
              <a:t>megrövidülnek, pl. mennybe (</a:t>
            </a:r>
            <a:r>
              <a:rPr lang="hu-HU" sz="2000" dirty="0" err="1"/>
              <a:t>mEJbE</a:t>
            </a:r>
            <a:r>
              <a:rPr lang="hu-HU" sz="2000" dirty="0" smtClean="0"/>
              <a:t>).</a:t>
            </a:r>
          </a:p>
          <a:p>
            <a:endParaRPr lang="hu-HU" sz="2000" dirty="0"/>
          </a:p>
          <a:p>
            <a:r>
              <a:rPr lang="hu-HU" sz="2000" dirty="0"/>
              <a:t>h).</a:t>
            </a:r>
            <a:r>
              <a:rPr lang="hu-HU" sz="2000" b="1" dirty="0"/>
              <a:t>A /j/ hang zöngétlenné válik</a:t>
            </a:r>
            <a:r>
              <a:rPr lang="hu-HU" sz="2000" dirty="0"/>
              <a:t> a szó végén zöngétlen zárhangok, </a:t>
            </a:r>
            <a:r>
              <a:rPr lang="hu-HU" sz="2000" dirty="0" err="1"/>
              <a:t>affrikáták</a:t>
            </a:r>
            <a:r>
              <a:rPr lang="hu-HU" sz="2000" dirty="0"/>
              <a:t> és</a:t>
            </a:r>
          </a:p>
          <a:p>
            <a:r>
              <a:rPr lang="hu-HU" sz="2000" dirty="0"/>
              <a:t> réshangok után, pl. lépj (</a:t>
            </a:r>
            <a:r>
              <a:rPr lang="hu-HU" sz="2000" dirty="0" err="1"/>
              <a:t>le:px</a:t>
            </a:r>
            <a:r>
              <a:rPr lang="hu-HU" sz="2000" dirty="0"/>
              <a:t>’).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FF323-0FF7-4BC2-9099-904EB06E2708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735013" y="785813"/>
            <a:ext cx="80100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 smtClean="0"/>
              <a:t>Irja</a:t>
            </a:r>
            <a:r>
              <a:rPr lang="hu-HU" sz="2400" dirty="0" smtClean="0"/>
              <a:t> </a:t>
            </a:r>
            <a:r>
              <a:rPr lang="hu-HU" sz="2400" dirty="0"/>
              <a:t>le az adott szavak hangsorát SAMPA szimbólumkészlettel.</a:t>
            </a:r>
          </a:p>
          <a:p>
            <a:r>
              <a:rPr lang="hu-HU" sz="2400" dirty="0"/>
              <a:t>Adja meg a magyarázatot.</a:t>
            </a:r>
          </a:p>
          <a:p>
            <a:r>
              <a:rPr lang="hu-HU" sz="2400" dirty="0"/>
              <a:t>		lyukban</a:t>
            </a:r>
          </a:p>
          <a:p>
            <a:r>
              <a:rPr lang="hu-HU" sz="2400" dirty="0"/>
              <a:t>		napban				</a:t>
            </a:r>
          </a:p>
          <a:p>
            <a:r>
              <a:rPr lang="hu-HU" sz="2400" dirty="0"/>
              <a:t>		dobta				</a:t>
            </a:r>
          </a:p>
          <a:p>
            <a:r>
              <a:rPr lang="hu-HU" sz="2400" dirty="0"/>
              <a:t>		szedte				</a:t>
            </a:r>
          </a:p>
          <a:p>
            <a:r>
              <a:rPr lang="hu-HU" sz="2400" dirty="0"/>
              <a:t>		</a:t>
            </a:r>
            <a:r>
              <a:rPr lang="hu-HU" sz="2400" dirty="0" err="1"/>
              <a:t>honpolgar</a:t>
            </a:r>
            <a:endParaRPr lang="hu-HU" sz="2400" dirty="0"/>
          </a:p>
          <a:p>
            <a:r>
              <a:rPr lang="hu-HU" sz="2400" dirty="0"/>
              <a:t>		bánja 				</a:t>
            </a:r>
          </a:p>
          <a:p>
            <a:r>
              <a:rPr lang="hu-HU" sz="2400" dirty="0"/>
              <a:t>		metszet 			</a:t>
            </a:r>
          </a:p>
          <a:p>
            <a:r>
              <a:rPr lang="hu-HU" sz="2400" dirty="0"/>
              <a:t>		balra </a:t>
            </a:r>
          </a:p>
          <a:p>
            <a:r>
              <a:rPr lang="hu-HU" sz="2400" dirty="0"/>
              <a:t>		fiúé </a:t>
            </a:r>
          </a:p>
          <a:p>
            <a:r>
              <a:rPr lang="hu-HU" sz="2400" dirty="0"/>
              <a:t>		mennybe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8C7D5-36EA-4070-94C3-048E8F26D099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27584" y="260648"/>
            <a:ext cx="128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31775" y="280988"/>
            <a:ext cx="80100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hu-HU" sz="2400" dirty="0" err="1" smtClean="0"/>
              <a:t>Irja</a:t>
            </a:r>
            <a:r>
              <a:rPr lang="hu-HU" sz="2400" dirty="0" smtClean="0"/>
              <a:t> </a:t>
            </a:r>
            <a:r>
              <a:rPr lang="hu-HU" sz="2400" dirty="0"/>
              <a:t>le az adott szavak hangsorát SAMPA szimbólumkészlettel.</a:t>
            </a:r>
          </a:p>
          <a:p>
            <a:pPr marL="457200" indent="-457200"/>
            <a:r>
              <a:rPr lang="hu-HU" sz="2400" dirty="0"/>
              <a:t>Adja meg a magyarázatot.</a:t>
            </a:r>
          </a:p>
          <a:p>
            <a:pPr marL="457200" indent="-457200"/>
            <a:r>
              <a:rPr lang="hu-HU" sz="2400" dirty="0"/>
              <a:t>		lyukban	/</a:t>
            </a:r>
            <a:r>
              <a:rPr lang="hu-HU" sz="2400" dirty="0" err="1"/>
              <a:t>jugbOn</a:t>
            </a:r>
            <a:r>
              <a:rPr lang="hu-HU" sz="2400" dirty="0"/>
              <a:t>/</a:t>
            </a:r>
          </a:p>
          <a:p>
            <a:pPr marL="457200" indent="-457200"/>
            <a:r>
              <a:rPr lang="hu-HU" sz="2400" dirty="0"/>
              <a:t>		napban		/</a:t>
            </a:r>
            <a:r>
              <a:rPr lang="hu-HU" sz="2400" dirty="0" err="1"/>
              <a:t>nOb</a:t>
            </a:r>
            <a:r>
              <a:rPr lang="hu-HU" sz="2400" dirty="0"/>
              <a:t>:</a:t>
            </a:r>
            <a:r>
              <a:rPr lang="hu-HU" sz="2400" dirty="0" err="1"/>
              <a:t>On</a:t>
            </a:r>
            <a:r>
              <a:rPr lang="hu-HU" sz="2400" dirty="0"/>
              <a:t>/</a:t>
            </a:r>
          </a:p>
          <a:p>
            <a:pPr marL="457200" indent="-457200"/>
            <a:r>
              <a:rPr lang="hu-HU" sz="2400" dirty="0"/>
              <a:t>		</a:t>
            </a:r>
          </a:p>
          <a:p>
            <a:pPr marL="457200" indent="-457200"/>
            <a:r>
              <a:rPr lang="hu-HU" sz="2400" dirty="0"/>
              <a:t>		dobta		/</a:t>
            </a:r>
            <a:r>
              <a:rPr lang="hu-HU" sz="2400" dirty="0" err="1"/>
              <a:t>doptO</a:t>
            </a:r>
            <a:r>
              <a:rPr lang="hu-HU" sz="2400" dirty="0"/>
              <a:t>/</a:t>
            </a:r>
          </a:p>
          <a:p>
            <a:pPr marL="457200" indent="-457200"/>
            <a:r>
              <a:rPr lang="hu-HU" sz="2400" dirty="0"/>
              <a:t>		szedte		/</a:t>
            </a:r>
            <a:r>
              <a:rPr lang="hu-HU" sz="2400" dirty="0" err="1"/>
              <a:t>sEt</a:t>
            </a:r>
            <a:r>
              <a:rPr lang="hu-HU" sz="2400" dirty="0"/>
              <a:t>: E/</a:t>
            </a:r>
          </a:p>
          <a:p>
            <a:pPr marL="457200" indent="-457200"/>
            <a:r>
              <a:rPr lang="hu-HU" sz="2400" dirty="0"/>
              <a:t>		</a:t>
            </a:r>
            <a:r>
              <a:rPr lang="hu-HU" sz="2400" dirty="0" err="1"/>
              <a:t>honpolgar</a:t>
            </a:r>
            <a:r>
              <a:rPr lang="hu-HU" sz="2400" dirty="0"/>
              <a:t>	/</a:t>
            </a:r>
            <a:r>
              <a:rPr lang="hu-HU" sz="2400" dirty="0" err="1"/>
              <a:t>hompolga</a:t>
            </a:r>
            <a:r>
              <a:rPr lang="hu-HU" sz="2400" dirty="0"/>
              <a:t>:r/</a:t>
            </a:r>
          </a:p>
          <a:p>
            <a:pPr marL="457200" indent="-457200"/>
            <a:r>
              <a:rPr lang="hu-HU" sz="2400" dirty="0"/>
              <a:t>		bánja 		(</a:t>
            </a:r>
            <a:r>
              <a:rPr lang="hu-HU" sz="2400" dirty="0" err="1"/>
              <a:t>ba</a:t>
            </a:r>
            <a:r>
              <a:rPr lang="hu-HU" sz="2400" dirty="0"/>
              <a:t>:J:O)</a:t>
            </a:r>
          </a:p>
          <a:p>
            <a:pPr marL="457200" indent="-457200"/>
            <a:r>
              <a:rPr lang="hu-HU" sz="2400" dirty="0"/>
              <a:t>		metszet 	(</a:t>
            </a:r>
            <a:r>
              <a:rPr lang="hu-HU" sz="2400" dirty="0" err="1"/>
              <a:t>mEts</a:t>
            </a:r>
            <a:r>
              <a:rPr lang="hu-HU" sz="2400" dirty="0"/>
              <a:t>:Et). </a:t>
            </a:r>
          </a:p>
          <a:p>
            <a:pPr marL="457200" indent="-457200"/>
            <a:r>
              <a:rPr lang="hu-HU" sz="2400" dirty="0"/>
              <a:t>		balra                (</a:t>
            </a:r>
            <a:r>
              <a:rPr lang="hu-HU" sz="2400" dirty="0" err="1"/>
              <a:t>bOr</a:t>
            </a:r>
            <a:r>
              <a:rPr lang="hu-HU" sz="2400" dirty="0"/>
              <a:t>:O). </a:t>
            </a:r>
          </a:p>
          <a:p>
            <a:pPr marL="457200" indent="-457200"/>
            <a:r>
              <a:rPr lang="hu-HU" sz="2400" dirty="0"/>
              <a:t>            fiúé                 (</a:t>
            </a:r>
            <a:r>
              <a:rPr lang="hu-HU" sz="2400" dirty="0" err="1"/>
              <a:t>fiju</a:t>
            </a:r>
            <a:r>
              <a:rPr lang="hu-HU" sz="2400" dirty="0"/>
              <a:t>:e:)</a:t>
            </a:r>
          </a:p>
          <a:p>
            <a:pPr marL="457200" indent="-457200"/>
            <a:r>
              <a:rPr lang="hu-HU" sz="2400" dirty="0"/>
              <a:t>            mennybe         (</a:t>
            </a:r>
            <a:r>
              <a:rPr lang="hu-HU" sz="2400" dirty="0" err="1"/>
              <a:t>mEJbE</a:t>
            </a:r>
            <a:r>
              <a:rPr lang="hu-HU" sz="2400" dirty="0"/>
              <a:t>).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CAC98-2C64-4158-B62C-FF556C7D7B69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8510588" cy="73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38088" anchor="ctr">
            <a:spAutoFit/>
          </a:bodyPr>
          <a:lstStyle/>
          <a:p>
            <a:pPr lvl="1" algn="ctr">
              <a:tabLst>
                <a:tab pos="539750" algn="l"/>
              </a:tabLst>
            </a:pPr>
            <a:r>
              <a:rPr lang="en-US" sz="2400" b="1"/>
              <a:t>Bes</a:t>
            </a:r>
            <a:r>
              <a:rPr lang="hu-HU" sz="2400" b="1"/>
              <a:t>zédlánc kapcsolódási szabályai</a:t>
            </a:r>
          </a:p>
          <a:p>
            <a:pPr lvl="1" algn="ctr">
              <a:tabLst>
                <a:tab pos="539750" algn="l"/>
              </a:tabLst>
            </a:pPr>
            <a:r>
              <a:rPr lang="hu-HU" sz="2400" b="1"/>
              <a:t>Statisztikai leírásmód </a:t>
            </a:r>
            <a:r>
              <a:rPr lang="hu-HU" sz="2400" b="1">
                <a:sym typeface="Symbol" pitchFamily="18" charset="2"/>
              </a:rPr>
              <a:t></a:t>
            </a:r>
            <a:r>
              <a:rPr lang="hu-HU" sz="2400" b="1"/>
              <a:t> beszédfolyamat alapelemeinek,</a:t>
            </a:r>
            <a:endParaRPr lang="en-US" sz="2400" b="1"/>
          </a:p>
          <a:p>
            <a:pPr lvl="1" algn="ctr">
              <a:tabLst>
                <a:tab pos="539750" algn="l"/>
              </a:tabLst>
            </a:pPr>
            <a:r>
              <a:rPr lang="hu-HU" sz="2400" b="1"/>
              <a:t> a szimbólumoknak a szerveződéséről</a:t>
            </a:r>
            <a:endParaRPr lang="en-US" sz="2400" b="1"/>
          </a:p>
          <a:p>
            <a:pPr lvl="1"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lvl="1"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hu-HU" sz="2400">
                <a:sym typeface="Symbol" pitchFamily="18" charset="2"/>
              </a:rPr>
              <a:t>Szimbólumok (Xi), előfordulási valószínűségei P(Xi).</a:t>
            </a:r>
            <a:endParaRPr lang="en-US" sz="2400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hu-HU" sz="2400" b="1">
                <a:sym typeface="Symbol" pitchFamily="18" charset="2"/>
              </a:rPr>
              <a:t>A hozzájuk tartozó entrópia</a:t>
            </a:r>
          </a:p>
          <a:p>
            <a:pPr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en-US" sz="2400" b="1">
                <a:sym typeface="Symbol" pitchFamily="18" charset="2"/>
              </a:rPr>
              <a:t>H</a:t>
            </a:r>
            <a:r>
              <a:rPr lang="hu-HU" sz="2400" b="1">
                <a:sym typeface="Symbol" pitchFamily="18" charset="2"/>
              </a:rPr>
              <a:t>= -P(Xi) ld P(Xi).</a:t>
            </a:r>
          </a:p>
          <a:p>
            <a:pPr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hu-HU" sz="2400" b="1">
                <a:sym typeface="Symbol" pitchFamily="18" charset="2"/>
              </a:rPr>
              <a:t>és információ</a:t>
            </a:r>
          </a:p>
          <a:p>
            <a:pPr algn="ctr">
              <a:tabLst>
                <a:tab pos="539750" algn="l"/>
              </a:tabLst>
            </a:pPr>
            <a:endParaRPr lang="hu-HU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r>
              <a:rPr lang="en-US" sz="2400" b="1">
                <a:sym typeface="Symbol" pitchFamily="18" charset="2"/>
              </a:rPr>
              <a:t>I </a:t>
            </a:r>
            <a:r>
              <a:rPr lang="hu-HU" sz="2400" b="1">
                <a:sym typeface="Symbol" pitchFamily="18" charset="2"/>
              </a:rPr>
              <a:t>(Xi)= ld </a:t>
            </a:r>
            <a:r>
              <a:rPr lang="en-US" sz="2400" b="1">
                <a:sym typeface="Symbol" pitchFamily="18" charset="2"/>
              </a:rPr>
              <a:t>1</a:t>
            </a:r>
            <a:r>
              <a:rPr lang="hu-HU" sz="2400" b="1">
                <a:sym typeface="Symbol" pitchFamily="18" charset="2"/>
              </a:rPr>
              <a:t>/P(Xi).</a:t>
            </a: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sz="2400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en-US" b="1">
              <a:sym typeface="Symbol" pitchFamily="18" charset="2"/>
            </a:endParaRPr>
          </a:p>
          <a:p>
            <a:pPr algn="ctr">
              <a:tabLst>
                <a:tab pos="539750" algn="l"/>
              </a:tabLst>
            </a:pPr>
            <a:endParaRPr lang="hu-HU" b="1">
              <a:sym typeface="Symbol" pitchFamily="18" charset="2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8C20E-F49E-411B-BB88-2DE850A30CB8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_1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759200" y="2193925"/>
            <a:ext cx="184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hhhhh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066925" y="825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276600" y="2133600"/>
            <a:ext cx="136683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7524750" y="2133600"/>
            <a:ext cx="136683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E4157-D145-4A4C-A8E0-2CC309D58177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859338" y="1628775"/>
            <a:ext cx="187325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4_2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2296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348038" y="620713"/>
            <a:ext cx="1223962" cy="576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235825" y="620713"/>
            <a:ext cx="1223963" cy="576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45437-CE93-450F-8D7C-05E4A68AEB2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5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42900"/>
            <a:ext cx="7239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059113" y="620713"/>
            <a:ext cx="1008062" cy="597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300788" y="620713"/>
            <a:ext cx="1008062" cy="597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2BBF7-E00B-4FF6-B2FA-E758F77769C6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042988" y="476250"/>
            <a:ext cx="727233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A beszéd       ---     akusztikus gondolatátvitel,</a:t>
            </a:r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r>
              <a:rPr lang="hu-HU" sz="2400" b="1">
                <a:solidFill>
                  <a:srgbClr val="FF0000"/>
                </a:solidFill>
              </a:rPr>
              <a:t>a nyelv segítségével</a:t>
            </a:r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endParaRPr lang="hu-HU" sz="2400"/>
          </a:p>
          <a:p>
            <a:r>
              <a:rPr lang="hu-HU" sz="2400"/>
              <a:t>ami a beszédkommunikáció körfolyamatában</a:t>
            </a:r>
          </a:p>
          <a:p>
            <a:r>
              <a:rPr lang="hu-HU" sz="2400"/>
              <a:t> (természetes beszédláncban) működik.</a:t>
            </a:r>
          </a:p>
          <a:p>
            <a:endParaRPr lang="hu-HU" sz="2400"/>
          </a:p>
          <a:p>
            <a:endParaRPr lang="en-US" sz="24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ACD19-94BB-4B5E-8E1C-3DAAF773E151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6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52400"/>
            <a:ext cx="60896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6D8B6-2C8E-463E-8B91-799F13B1EC00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7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82763"/>
            <a:ext cx="71628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71EDD-D939-43FD-871F-14C698D419F4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8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60500"/>
            <a:ext cx="8763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6BF7-8558-46AF-90ED-DD7AEA095629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9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36838"/>
            <a:ext cx="85598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1B689-AF44-405F-95A9-5504746DD6A9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10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0513"/>
            <a:ext cx="8382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C66B9-0ADB-45B9-9151-3D8883D80994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4"/>
          <p:cNvSpPr txBox="1">
            <a:spLocks noChangeArrowheads="1"/>
          </p:cNvSpPr>
          <p:nvPr/>
        </p:nvSpPr>
        <p:spPr bwMode="auto">
          <a:xfrm>
            <a:off x="1908175" y="2324100"/>
            <a:ext cx="572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/>
              <a:t>Beszédképzés akusztikai leírása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E14B7-E12D-4B3E-9505-15CEA9B84E2F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1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076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sz="2400" b="1" dirty="0" smtClean="0"/>
              <a:t>A beszéd</a:t>
            </a:r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smtClean="0"/>
              <a:t>nyelvi </a:t>
            </a:r>
            <a:r>
              <a:rPr lang="hu-HU" dirty="0"/>
              <a:t>jelentéssel bíró akusztikai produktum,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Számos nem nyelvi</a:t>
            </a:r>
            <a:r>
              <a:rPr lang="en-US" b="1" dirty="0"/>
              <a:t> je</a:t>
            </a:r>
            <a:r>
              <a:rPr lang="hu-HU" b="1" dirty="0" err="1"/>
              <a:t>lentést</a:t>
            </a:r>
            <a:r>
              <a:rPr lang="hu-HU" b="1" dirty="0"/>
              <a:t> hordozó </a:t>
            </a:r>
            <a:r>
              <a:rPr lang="hu-HU" b="1" dirty="0" smtClean="0"/>
              <a:t>információval, </a:t>
            </a:r>
            <a:r>
              <a:rPr lang="hu-HU" dirty="0"/>
              <a:t>mint például a beszélő neme, fizikai állapota vagy a beszélő által kifejezett érzelmek (harag, izgalom, öröm, panasz, csodálkozás, gyengédség, </a:t>
            </a:r>
            <a:r>
              <a:rPr lang="hu-HU" dirty="0" smtClean="0"/>
              <a:t>ijedtség, egyes betegségek, stb. </a:t>
            </a:r>
            <a:r>
              <a:rPr lang="hu-HU" dirty="0"/>
              <a:t>Erre a komplex akusztikai jelre jellemző, hogy a beszéd nem nyelvi és nyelvi jellemzői együttesen vannak benne jelen, és szétválasztásuk igen nehéz. 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/>
              <a:t>Beszéd igen erősen </a:t>
            </a:r>
            <a:r>
              <a:rPr lang="hu-HU" b="1" dirty="0" err="1"/>
              <a:t>redundans</a:t>
            </a:r>
            <a:endParaRPr lang="hu-HU" b="1" dirty="0"/>
          </a:p>
          <a:p>
            <a:pPr marL="457200" indent="-457200"/>
            <a:r>
              <a:rPr lang="hu-HU" dirty="0"/>
              <a:t>Akusztikai szerkezete a beszélőtől és a beszédhelyzettől (átviteli körülmények) függően</a:t>
            </a:r>
          </a:p>
          <a:p>
            <a:pPr marL="457200" indent="-457200"/>
            <a:r>
              <a:rPr lang="hu-HU" dirty="0"/>
              <a:t>változik, de még egy beszélő esetében is. </a:t>
            </a:r>
          </a:p>
          <a:p>
            <a:pPr marL="457200" indent="-457200"/>
            <a:r>
              <a:rPr lang="hu-HU" i="1" dirty="0"/>
              <a:t>Az emberi beszédfeldolgozás folyamatai azonban biztosítják, hogy az akusztikai </a:t>
            </a:r>
          </a:p>
          <a:p>
            <a:pPr marL="457200" indent="-457200"/>
            <a:r>
              <a:rPr lang="hu-HU" i="1" dirty="0"/>
              <a:t>különbségek ellenére a fonológiai döntések </a:t>
            </a:r>
            <a:r>
              <a:rPr lang="hu-HU" i="1" dirty="0" err="1"/>
              <a:t>állandóak</a:t>
            </a:r>
            <a:r>
              <a:rPr lang="hu-HU" i="1" dirty="0"/>
              <a:t> </a:t>
            </a:r>
            <a:r>
              <a:rPr lang="hu-HU" i="1" dirty="0" smtClean="0"/>
              <a:t>maradjanak</a:t>
            </a:r>
            <a:r>
              <a:rPr lang="hu-HU" dirty="0"/>
              <a:t>.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FF096-E489-4094-B73F-020571CDBD69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3CA2E-1583-49C8-8517-BF9F5EA5295B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11" name="Rectangle 83"/>
          <p:cNvSpPr>
            <a:spLocks noChangeArrowheads="1"/>
          </p:cNvSpPr>
          <p:nvPr/>
        </p:nvSpPr>
        <p:spPr bwMode="auto">
          <a:xfrm>
            <a:off x="251520" y="766448"/>
            <a:ext cx="936104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hu-HU" sz="2800" b="1" dirty="0"/>
              <a:t>A beszédfolyamat akusztikai jellemzői: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hangingPunct="0"/>
            <a:r>
              <a:rPr lang="hu-HU" altLang="hu-HU" sz="2000" dirty="0" smtClean="0">
                <a:latin typeface="+mj-lt"/>
                <a:ea typeface="Times New Roman" panose="02020603050405020304" pitchFamily="18" charset="0"/>
              </a:rPr>
              <a:t>A beszédhangrezgés </a:t>
            </a:r>
            <a:r>
              <a:rPr kumimoji="0" lang="hu-HU" alt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3 alapparaméterrel 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jellemezhető:</a:t>
            </a:r>
          </a:p>
          <a:p>
            <a:pPr lvl="0" eaLnBrk="0" hangingPunct="0"/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lvl="0" indent="-457200" eaLnBrk="0" hangingPunct="0">
              <a:buAutoNum type="arabicPeriod"/>
            </a:pP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hangnyomás   </a:t>
            </a:r>
            <a:r>
              <a:rPr kumimoji="0" lang="hu-HU" altLang="hu-H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</a:t>
            </a:r>
            <a:r>
              <a:rPr kumimoji="0" lang="hu-HU" altLang="hu-H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 </a:t>
            </a:r>
            <a:r>
              <a:rPr kumimoji="0" lang="hu-HU" altLang="hu-H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</a:t>
            </a: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[N/m</a:t>
            </a:r>
            <a:r>
              <a:rPr kumimoji="0" lang="hu-HU" altLang="hu-HU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], </a:t>
            </a:r>
          </a:p>
          <a:p>
            <a:pPr marL="457200" lvl="0" indent="-457200" eaLnBrk="0" hangingPunct="0"/>
            <a:endParaRPr kumimoji="0" lang="hu-HU" altLang="hu-H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2.     frekvencia           </a:t>
            </a:r>
            <a:r>
              <a:rPr kumimoji="0" lang="hu-HU" altLang="hu-H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hu-HU" altLang="hu-H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</a:t>
            </a:r>
            <a:r>
              <a:rPr lang="hu-HU" altLang="hu-HU" sz="2000" i="1" dirty="0" smtClean="0">
                <a:latin typeface="+mj-lt"/>
                <a:ea typeface="Times New Roman" panose="02020603050405020304" pitchFamily="18" charset="0"/>
              </a:rPr>
              <a:t>[Hz]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000" i="1" dirty="0" smtClean="0">
              <a:latin typeface="+mj-lt"/>
              <a:ea typeface="Times New Roman" panose="02020603050405020304" pitchFamily="18" charset="0"/>
            </a:endParaRPr>
          </a:p>
          <a:p>
            <a:pPr lvl="0" eaLnBrk="0" hangingPunct="0"/>
            <a:r>
              <a:rPr lang="hu-HU" altLang="hu-HU" sz="2000" i="1" dirty="0" smtClean="0">
                <a:latin typeface="+mj-lt"/>
                <a:ea typeface="Times New Roman" panose="02020603050405020304" pitchFamily="18" charset="0"/>
              </a:rPr>
              <a:t>3.     időtartam           </a:t>
            </a:r>
            <a:r>
              <a:rPr lang="hu-HU" altLang="hu-HU" sz="2800" i="1" dirty="0" smtClean="0">
                <a:latin typeface="+mj-lt"/>
                <a:ea typeface="Times New Roman" panose="02020603050405020304" pitchFamily="18" charset="0"/>
              </a:rPr>
              <a:t>t</a:t>
            </a:r>
            <a:r>
              <a:rPr lang="hu-HU" altLang="hu-HU" sz="2000" i="1" dirty="0" smtClean="0">
                <a:latin typeface="+mj-lt"/>
                <a:ea typeface="Times New Roman" panose="02020603050405020304" pitchFamily="18" charset="0"/>
              </a:rPr>
              <a:t>              [s]. 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19700"/>
              </p:ext>
            </p:extLst>
          </p:nvPr>
        </p:nvGraphicFramePr>
        <p:xfrm>
          <a:off x="2051720" y="2708920"/>
          <a:ext cx="123142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3" imgW="431613" imgH="393529" progId="Equation.3">
                  <p:embed/>
                </p:oleObj>
              </mc:Choice>
              <mc:Fallback>
                <p:oleObj r:id="rId3" imgW="431613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08920"/>
                        <a:ext cx="1231428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215008" y="4077072"/>
            <a:ext cx="89289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 beszédparaméterekre általában jellemző, hogy mint a legtöbb biológiai produktum 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paraméterei, nem determinisztikusak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 A  jellemző paraméterek legtöbbször hosszú idei átlagból, vagy sok mérés utáni átlagszámításból adhatók meg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NewRoman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dirty="0">
              <a:latin typeface="Arial" panose="020B0604020202020204" pitchFamily="34" charset="0"/>
            </a:endParaRPr>
          </a:p>
          <a:p>
            <a:r>
              <a:rPr lang="hu-HU" dirty="0" smtClean="0"/>
              <a:t> A hangképzés </a:t>
            </a:r>
            <a:r>
              <a:rPr lang="hu-HU" b="1" dirty="0" smtClean="0">
                <a:solidFill>
                  <a:srgbClr val="FF0000"/>
                </a:solidFill>
              </a:rPr>
              <a:t>folytonos és időben változó jel</a:t>
            </a:r>
            <a:r>
              <a:rPr lang="hu-HU" dirty="0" smtClean="0"/>
              <a:t>et állít elő, amelyben tranziens, </a:t>
            </a:r>
            <a:r>
              <a:rPr lang="hu-HU" dirty="0" err="1" smtClean="0"/>
              <a:t>közelállandó</a:t>
            </a:r>
            <a:r>
              <a:rPr lang="hu-HU" dirty="0" smtClean="0"/>
              <a:t>, és  impulzusszerű jelek váltakozva követik egymást. </a:t>
            </a:r>
          </a:p>
          <a:p>
            <a:r>
              <a:rPr lang="hu-HU" i="1" dirty="0" smtClean="0"/>
              <a:t>      Közelítés:  az egymás után kijelölt pontokban(pl. 10-20ms-ként), mindig egy meghatározott időtartományban (pl. 25ms-ban) meghatározzuk a teljesítményspektrumot. </a:t>
            </a:r>
            <a:endParaRPr kumimoji="0" lang="hu-HU" altLang="hu-H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260648"/>
            <a:ext cx="9324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b="1" dirty="0" smtClean="0"/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Beszédhang</a:t>
            </a:r>
            <a:r>
              <a:rPr lang="hu-HU" sz="2800" b="1" i="1" dirty="0" smtClean="0">
                <a:solidFill>
                  <a:srgbClr val="FF0000"/>
                </a:solidFill>
              </a:rPr>
              <a:t> </a:t>
            </a:r>
            <a:r>
              <a:rPr lang="hu-HU" sz="2800" b="1" i="1" dirty="0">
                <a:solidFill>
                  <a:srgbClr val="FF0000"/>
                </a:solidFill>
              </a:rPr>
              <a:t>nyomás</a:t>
            </a:r>
            <a:r>
              <a:rPr lang="hu-HU" sz="2800" b="1" i="1" dirty="0"/>
              <a:t>, beszédintenzitás, </a:t>
            </a:r>
            <a:r>
              <a:rPr lang="hu-HU" sz="2800" b="1" i="1" dirty="0" smtClean="0"/>
              <a:t>beszédteljesítmény</a:t>
            </a:r>
            <a:r>
              <a:rPr lang="hu-HU" sz="2800" b="1" dirty="0" smtClean="0"/>
              <a:t>: </a:t>
            </a:r>
            <a:r>
              <a:rPr lang="en-US" sz="2800" dirty="0" err="1" smtClean="0"/>
              <a:t>Peff</a:t>
            </a:r>
            <a:r>
              <a:rPr lang="en-US" sz="2800" dirty="0"/>
              <a:t>,  </a:t>
            </a:r>
            <a:r>
              <a:rPr lang="en-US" sz="2800" dirty="0" err="1" smtClean="0"/>
              <a:t>Ieff</a:t>
            </a:r>
            <a:r>
              <a:rPr lang="en-US" sz="2800" dirty="0"/>
              <a:t>,  </a:t>
            </a:r>
            <a:r>
              <a:rPr lang="en-US" sz="2800" dirty="0" err="1" smtClean="0"/>
              <a:t>Weff</a:t>
            </a:r>
            <a:endParaRPr lang="en-US" sz="2800" dirty="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51520" y="1470318"/>
            <a:ext cx="9289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hu-HU" sz="2000" dirty="0">
                <a:cs typeface="Times New Roman" pitchFamily="18" charset="0"/>
              </a:rPr>
              <a:t>       sztatikus nyomás 		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hu-HU" sz="2000" dirty="0">
                <a:cs typeface="Times New Roman" pitchFamily="18" charset="0"/>
              </a:rPr>
              <a:t> 1 </a:t>
            </a:r>
            <a:r>
              <a:rPr lang="hu-HU" sz="2000" dirty="0" err="1">
                <a:cs typeface="Times New Roman" pitchFamily="18" charset="0"/>
              </a:rPr>
              <a:t>atm</a:t>
            </a:r>
            <a:r>
              <a:rPr lang="hu-HU" sz="2000" dirty="0">
                <a:cs typeface="Times New Roman" pitchFamily="18" charset="0"/>
              </a:rPr>
              <a:t> 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</a:t>
            </a:r>
            <a:r>
              <a:rPr lang="hu-HU" sz="2000" dirty="0">
                <a:cs typeface="Times New Roman" pitchFamily="18" charset="0"/>
              </a:rPr>
              <a:t>          10</a:t>
            </a:r>
            <a:r>
              <a:rPr lang="hu-HU" sz="2000" baseline="30000" dirty="0">
                <a:cs typeface="Times New Roman" pitchFamily="18" charset="0"/>
                <a:sym typeface="Symbol" pitchFamily="18" charset="2"/>
              </a:rPr>
              <a:t>5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Pa</a:t>
            </a:r>
            <a:endParaRPr lang="hu-HU" sz="2000" dirty="0">
              <a:sym typeface="Symbol" pitchFamily="18" charset="2"/>
            </a:endParaRPr>
          </a:p>
          <a:p>
            <a:pPr algn="just" eaLnBrk="0" hangingPunct="0"/>
            <a:r>
              <a:rPr lang="hu-HU" sz="2000" dirty="0">
                <a:cs typeface="Times New Roman" pitchFamily="18" charset="0"/>
                <a:sym typeface="Symbol" pitchFamily="18" charset="2"/>
              </a:rPr>
              <a:t>       beszéd nyomásingadozás 	</a:t>
            </a:r>
            <a:r>
              <a:rPr lang="hu-HU" sz="2000" dirty="0">
                <a:cs typeface="Times New Roman" pitchFamily="18" charset="0"/>
              </a:rPr>
              <a:t> 10</a:t>
            </a:r>
            <a:r>
              <a:rPr lang="hu-HU" sz="2000" baseline="30000" dirty="0">
                <a:cs typeface="Times New Roman" pitchFamily="18" charset="0"/>
                <a:sym typeface="Symbol" pitchFamily="18" charset="2"/>
              </a:rPr>
              <a:t>-2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10</a:t>
            </a:r>
            <a:r>
              <a:rPr lang="hu-HU" sz="2000" baseline="30000" dirty="0">
                <a:cs typeface="Times New Roman" pitchFamily="18" charset="0"/>
                <a:sym typeface="Symbol" pitchFamily="18" charset="2"/>
              </a:rPr>
              <a:t>-1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Pa</a:t>
            </a:r>
            <a:endParaRPr lang="hu-HU" sz="2000" dirty="0">
              <a:sym typeface="Symbol" pitchFamily="18" charset="2"/>
            </a:endParaRPr>
          </a:p>
          <a:p>
            <a:pPr algn="just" eaLnBrk="0" hangingPunct="0"/>
            <a:r>
              <a:rPr lang="hu-HU" sz="2000" dirty="0">
                <a:cs typeface="Times New Roman" pitchFamily="18" charset="0"/>
                <a:sym typeface="Symbol" pitchFamily="18" charset="2"/>
              </a:rPr>
              <a:t>      </a:t>
            </a:r>
            <a:endParaRPr lang="hu-HU" sz="2000" dirty="0" smtClean="0">
              <a:cs typeface="Times New Roman" pitchFamily="18" charset="0"/>
              <a:sym typeface="Symbol" pitchFamily="18" charset="2"/>
            </a:endParaRPr>
          </a:p>
          <a:p>
            <a:pPr algn="just" eaLnBrk="0" hangingPunct="0"/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       dB szintérték számolásakor viszonyítási alap:                p</a:t>
            </a:r>
            <a:r>
              <a:rPr lang="hu-HU" sz="1200" dirty="0" smtClean="0">
                <a:cs typeface="Times New Roman" pitchFamily="18" charset="0"/>
                <a:sym typeface="Symbol" pitchFamily="18" charset="2"/>
              </a:rPr>
              <a:t>0</a:t>
            </a:r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 =</a:t>
            </a:r>
            <a:endParaRPr lang="hu-HU" sz="1000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693404"/>
              </p:ext>
            </p:extLst>
          </p:nvPr>
        </p:nvGraphicFramePr>
        <p:xfrm>
          <a:off x="6660232" y="2348880"/>
          <a:ext cx="11430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gyenlet" r:id="rId3" imgW="634725" imgH="203112" progId="Equation.3">
                  <p:embed/>
                </p:oleObj>
              </mc:Choice>
              <mc:Fallback>
                <p:oleObj name="Egyenlet" r:id="rId3" imgW="634725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48880"/>
                        <a:ext cx="11430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79388" y="3808784"/>
            <a:ext cx="896461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Szintben :  Suttogás 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30-40dB, </a:t>
            </a:r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 kiabálás 80-90dB </a:t>
            </a:r>
            <a:endParaRPr lang="hu-HU" sz="2000" dirty="0"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hu-HU" sz="2000" dirty="0" smtClean="0"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Bes</a:t>
            </a:r>
            <a:r>
              <a:rPr lang="hu-HU" sz="2000" dirty="0" err="1">
                <a:cs typeface="Times New Roman" pitchFamily="18" charset="0"/>
                <a:sym typeface="Symbol" pitchFamily="18" charset="2"/>
              </a:rPr>
              <a:t>zéd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hangintenzitásváltozása 	             </a:t>
            </a:r>
            <a:r>
              <a:rPr lang="hu-HU" dirty="0"/>
              <a:t>~50-60 dB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hu-HU" dirty="0">
                <a:sym typeface="Symbol" pitchFamily="18" charset="2"/>
              </a:rPr>
              <a:t>   </a:t>
            </a:r>
            <a:r>
              <a:rPr lang="hu-HU" dirty="0"/>
              <a:t>halk, hangos</a:t>
            </a:r>
            <a:endParaRPr lang="hu-HU" sz="2000" dirty="0">
              <a:cs typeface="Times New Roman" pitchFamily="18" charset="0"/>
              <a:sym typeface="Symbol" pitchFamily="18" charset="2"/>
            </a:endParaRPr>
          </a:p>
          <a:p>
            <a:endParaRPr lang="hu-HU" sz="2000" dirty="0" smtClean="0">
              <a:cs typeface="Times New Roman" pitchFamily="18" charset="0"/>
              <a:sym typeface="Symbol" pitchFamily="18" charset="2"/>
            </a:endParaRPr>
          </a:p>
          <a:p>
            <a:r>
              <a:rPr lang="hu-HU" sz="2000" dirty="0" smtClean="0">
                <a:cs typeface="Times New Roman" pitchFamily="18" charset="0"/>
                <a:sym typeface="Symbol" pitchFamily="18" charset="2"/>
              </a:rPr>
              <a:t>Beszéden 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belüli hangintenzitás változás       ~30-35dB</a:t>
            </a:r>
            <a:r>
              <a:rPr lang="hu-HU" dirty="0">
                <a:sym typeface="Symbol" pitchFamily="18" charset="2"/>
              </a:rPr>
              <a:t></a:t>
            </a:r>
            <a:r>
              <a:rPr lang="hu-HU" dirty="0"/>
              <a:t>   beszédhangok intenzitása 						        különböző</a:t>
            </a:r>
          </a:p>
          <a:p>
            <a:r>
              <a:rPr lang="hu-HU" dirty="0"/>
              <a:t>   	</a:t>
            </a:r>
            <a:r>
              <a:rPr lang="hu-HU" sz="1600" dirty="0"/>
              <a:t>az energia nagyobb része a magánhangzókhoz (lásd később) kapcsolódik.</a:t>
            </a:r>
          </a:p>
          <a:p>
            <a:r>
              <a:rPr lang="hu-HU" sz="1600" dirty="0"/>
              <a:t>    	legerősebb intenzitású az ‘á’, legkisebb </a:t>
            </a:r>
            <a:r>
              <a:rPr lang="hu-HU" sz="1600" dirty="0" err="1"/>
              <a:t>intezitású</a:t>
            </a:r>
            <a:r>
              <a:rPr lang="hu-HU" sz="1600" dirty="0"/>
              <a:t> az ‘u’ és az ‘i’. A mássalhangzók</a:t>
            </a:r>
          </a:p>
          <a:p>
            <a:r>
              <a:rPr lang="hu-HU" sz="1600" dirty="0"/>
              <a:t>	nagy többsége kisebb intenzitású a magánhangzók és a ‘h’ a leggyengébb </a:t>
            </a:r>
            <a:r>
              <a:rPr lang="hu-HU" sz="1600" dirty="0" smtClean="0"/>
              <a:t>intenzitású hang</a:t>
            </a:r>
            <a:r>
              <a:rPr lang="hu-HU" sz="1600" dirty="0"/>
              <a:t>.	</a:t>
            </a:r>
            <a:endParaRPr lang="hu-HU" sz="1600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526655"/>
              </p:ext>
            </p:extLst>
          </p:nvPr>
        </p:nvGraphicFramePr>
        <p:xfrm>
          <a:off x="6156176" y="2996952"/>
          <a:ext cx="1835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gyenlet" r:id="rId5" imgW="1054100" imgH="241300" progId="Equation.3">
                  <p:embed/>
                </p:oleObj>
              </mc:Choice>
              <mc:Fallback>
                <p:oleObj name="Egyenlet" r:id="rId5" imgW="10541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996952"/>
                        <a:ext cx="18351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3CA2E-1583-49C8-8517-BF9F5EA5295B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323850" y="476250"/>
            <a:ext cx="838835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hu-HU" sz="2800" b="1" dirty="0" smtClean="0">
                <a:solidFill>
                  <a:srgbClr val="FF0000"/>
                </a:solidFill>
              </a:rPr>
              <a:t>Alapfrekvencia </a:t>
            </a:r>
            <a:r>
              <a:rPr lang="hu-HU" sz="2800" b="1" dirty="0">
                <a:solidFill>
                  <a:srgbClr val="FF0000"/>
                </a:solidFill>
              </a:rPr>
              <a:t>(Hz)</a:t>
            </a:r>
          </a:p>
          <a:p>
            <a:pPr marL="457200" indent="-457200"/>
            <a:endParaRPr lang="en-US" b="1" dirty="0"/>
          </a:p>
          <a:p>
            <a:pPr marL="457200" indent="-457200"/>
            <a:r>
              <a:rPr lang="en-US" b="1" dirty="0" smtClean="0"/>
              <a:t>B</a:t>
            </a:r>
            <a:r>
              <a:rPr lang="hu-HU" dirty="0" err="1"/>
              <a:t>eszéd</a:t>
            </a:r>
            <a:r>
              <a:rPr lang="hu-HU" dirty="0"/>
              <a:t> átlagos alapfrekvenciáját jelenti, férfiaknál 100-200 Hz, </a:t>
            </a:r>
          </a:p>
          <a:p>
            <a:pPr marL="457200" indent="-457200"/>
            <a:r>
              <a:rPr lang="hu-HU" dirty="0"/>
              <a:t>					          nőknél 150-300 Hz, </a:t>
            </a:r>
          </a:p>
          <a:p>
            <a:pPr marL="457200" indent="-457200"/>
            <a:r>
              <a:rPr lang="hu-HU" dirty="0"/>
              <a:t>					          gyermekeknél 250-600 Hz.</a:t>
            </a:r>
            <a:endParaRPr lang="en-US" dirty="0"/>
          </a:p>
          <a:p>
            <a:pPr marL="457200" indent="-457200"/>
            <a:r>
              <a:rPr lang="hu-HU" dirty="0" smtClean="0"/>
              <a:t>Hangfekvés</a:t>
            </a:r>
            <a:r>
              <a:rPr lang="hu-HU" dirty="0"/>
              <a:t>: átlagos </a:t>
            </a:r>
            <a:r>
              <a:rPr lang="hu-HU" dirty="0" smtClean="0"/>
              <a:t>alapfrekvencia </a:t>
            </a:r>
            <a:endParaRPr lang="hu-HU" dirty="0"/>
          </a:p>
          <a:p>
            <a:pPr marL="457200" indent="-457200"/>
            <a:r>
              <a:rPr lang="hu-HU" dirty="0" smtClean="0"/>
              <a:t>            </a:t>
            </a:r>
          </a:p>
          <a:p>
            <a:pPr marL="457200" indent="-457200"/>
            <a:r>
              <a:rPr lang="hu-HU" dirty="0" smtClean="0"/>
              <a:t>Hangterjedelem</a:t>
            </a:r>
            <a:r>
              <a:rPr lang="hu-HU" dirty="0"/>
              <a:t>: a beszélő legalacsonyabb és legmagasabb alapfrekvencia- </a:t>
            </a:r>
          </a:p>
          <a:p>
            <a:pPr marL="457200" indent="-457200"/>
            <a:r>
              <a:rPr lang="hu-HU" dirty="0"/>
              <a:t>                értéke közötti </a:t>
            </a:r>
            <a:r>
              <a:rPr lang="hu-HU" dirty="0" smtClean="0"/>
              <a:t>különbség</a:t>
            </a:r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en-US" dirty="0" err="1" smtClean="0"/>
              <a:t>Inton</a:t>
            </a:r>
            <a:r>
              <a:rPr lang="hu-HU" dirty="0" err="1"/>
              <a:t>áció</a:t>
            </a:r>
            <a:r>
              <a:rPr lang="hu-HU" dirty="0"/>
              <a:t> </a:t>
            </a:r>
            <a:endParaRPr lang="hu-HU" dirty="0" smtClean="0"/>
          </a:p>
          <a:p>
            <a:pPr marL="457200" indent="-457200"/>
            <a:endParaRPr lang="hu-HU" dirty="0" smtClean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 err="1"/>
              <a:t>Hangszin</a:t>
            </a:r>
            <a:r>
              <a:rPr lang="hu-HU" b="1" dirty="0"/>
              <a:t> </a:t>
            </a:r>
            <a:r>
              <a:rPr lang="hu-HU" i="1" dirty="0"/>
              <a:t>[dB/Hz] </a:t>
            </a:r>
            <a:endParaRPr lang="hu-HU" b="1" dirty="0"/>
          </a:p>
          <a:p>
            <a:pPr marL="457200" indent="-457200"/>
            <a:r>
              <a:rPr lang="hu-HU" dirty="0"/>
              <a:t>A hang színezetére jellemző származtatott mennyiség a beszéd intenzitásszint sűrűség spektrum</a:t>
            </a:r>
          </a:p>
          <a:p>
            <a:pPr marL="457200" indent="-457200"/>
            <a:r>
              <a:rPr lang="hu-HU" dirty="0"/>
              <a:t>A beszédhangok megkülönböztetésében van lényeges szerepe. </a:t>
            </a:r>
          </a:p>
          <a:p>
            <a:pPr marL="457200" indent="-457200"/>
            <a:r>
              <a:rPr lang="hu-HU" dirty="0"/>
              <a:t>A megváltozott színkép tükrözője lehet a beszélő állapotának, </a:t>
            </a:r>
            <a:r>
              <a:rPr lang="hu-HU" dirty="0" err="1"/>
              <a:t>jellemzi</a:t>
            </a:r>
            <a:r>
              <a:rPr lang="hu-HU" dirty="0"/>
              <a:t> a beszélőt is; </a:t>
            </a:r>
          </a:p>
          <a:p>
            <a:pPr marL="457200" indent="-457200"/>
            <a:r>
              <a:rPr lang="hu-HU" dirty="0"/>
              <a:t>férfi, nő, vagy gyermek beszél-e.</a:t>
            </a:r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0EBEC-10D2-423A-8FB2-C11F12AF0B80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750012" y="487025"/>
            <a:ext cx="79367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dirty="0"/>
          </a:p>
          <a:p>
            <a:r>
              <a:rPr lang="hu-HU" dirty="0"/>
              <a:t>Az emberi </a:t>
            </a:r>
            <a:r>
              <a:rPr lang="hu-HU" b="1" dirty="0"/>
              <a:t>nyelv elemei</a:t>
            </a:r>
            <a:r>
              <a:rPr lang="hu-HU" dirty="0"/>
              <a:t>: a </a:t>
            </a:r>
            <a:r>
              <a:rPr lang="hu-HU" dirty="0" err="1"/>
              <a:t>szinbólumok</a:t>
            </a:r>
            <a:r>
              <a:rPr lang="hu-HU" dirty="0"/>
              <a:t> + a nyelvtan</a:t>
            </a:r>
          </a:p>
          <a:p>
            <a:endParaRPr lang="hu-HU" dirty="0"/>
          </a:p>
          <a:p>
            <a:r>
              <a:rPr lang="hu-HU" dirty="0"/>
              <a:t>A  nyelvi formában megjelenő gondolat 2 szimbólumrendszerben jelenik meg.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2400" dirty="0">
                <a:solidFill>
                  <a:srgbClr val="A50021"/>
                </a:solidFill>
              </a:rPr>
              <a:t>Beszélt nyelv			    			Írott nyelv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fonéma		        </a:t>
            </a:r>
            <a:r>
              <a:rPr lang="hu-HU" dirty="0"/>
              <a:t>legkisebb nyelvi egység</a:t>
            </a:r>
            <a:r>
              <a:rPr lang="hu-HU" sz="2400" dirty="0"/>
              <a:t>		betük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dirty="0"/>
              <a:t>		      további szimbólumok közösek:</a:t>
            </a:r>
          </a:p>
          <a:p>
            <a:r>
              <a:rPr lang="hu-HU" sz="2400" dirty="0"/>
              <a:t>			</a:t>
            </a:r>
          </a:p>
          <a:p>
            <a:r>
              <a:rPr lang="hu-HU" sz="2400" dirty="0"/>
              <a:t>			   szótag</a:t>
            </a:r>
          </a:p>
          <a:p>
            <a:r>
              <a:rPr lang="hu-HU" sz="2400" dirty="0"/>
              <a:t>			   szavak </a:t>
            </a:r>
          </a:p>
          <a:p>
            <a:r>
              <a:rPr lang="hu-HU" sz="2400" dirty="0"/>
              <a:t>			   mondatok</a:t>
            </a:r>
          </a:p>
          <a:p>
            <a:r>
              <a:rPr lang="hu-HU" sz="2400" dirty="0"/>
              <a:t>			   ?frázis?</a:t>
            </a:r>
          </a:p>
          <a:p>
            <a:endParaRPr lang="en-US" dirty="0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 flipH="1">
            <a:off x="1258888" y="17732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7524750" y="17732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1258888" y="2636838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7524750" y="2636838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1187450" y="3933825"/>
            <a:ext cx="2089150" cy="1150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5435600" y="3789363"/>
            <a:ext cx="2233613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8E72A-6F11-4C7B-AD45-25C182DE3AF8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4"/>
          <p:cNvSpPr txBox="1">
            <a:spLocks noChangeArrowheads="1"/>
          </p:cNvSpPr>
          <p:nvPr/>
        </p:nvSpPr>
        <p:spPr bwMode="auto">
          <a:xfrm>
            <a:off x="209550" y="0"/>
            <a:ext cx="84646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b="1" dirty="0" smtClean="0"/>
              <a:t> </a:t>
            </a:r>
            <a:r>
              <a:rPr lang="hu-HU" sz="2800" b="1" dirty="0">
                <a:solidFill>
                  <a:srgbClr val="FF0000"/>
                </a:solidFill>
              </a:rPr>
              <a:t>Időtartam,</a:t>
            </a:r>
            <a:r>
              <a:rPr lang="hu-HU" sz="2800" b="1" dirty="0"/>
              <a:t> tempó, szünetek </a:t>
            </a:r>
            <a:r>
              <a:rPr lang="hu-HU" sz="2800" b="1" i="1" dirty="0"/>
              <a:t>[sec] </a:t>
            </a:r>
            <a:endParaRPr lang="hu-HU" sz="2800" b="1" i="1" dirty="0" smtClean="0"/>
          </a:p>
          <a:p>
            <a:pPr marL="457200" indent="-457200"/>
            <a:endParaRPr lang="hu-HU" sz="2800" b="1" dirty="0"/>
          </a:p>
          <a:p>
            <a:pPr marL="457200" indent="-457200"/>
            <a:r>
              <a:rPr lang="hu-HU" dirty="0"/>
              <a:t>A beszédhangok, a beszédhangátmenetek időtartama a beszédhangok időtartam arányai</a:t>
            </a:r>
          </a:p>
          <a:p>
            <a:pPr marL="457200" indent="-457200"/>
            <a:r>
              <a:rPr lang="hu-HU" dirty="0"/>
              <a:t>fontos jellemzői a beszédnek. 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A beszédben az akusztikai összetevők a legváltozatosabb módon kombinálódnak, </a:t>
            </a:r>
          </a:p>
          <a:p>
            <a:pPr marL="457200" indent="-457200"/>
            <a:r>
              <a:rPr lang="hu-HU" dirty="0"/>
              <a:t>s lehetővé teszik, hogy a beszéd mint komplex akusztikai jelzés az árnyalt és differenciált </a:t>
            </a:r>
          </a:p>
          <a:p>
            <a:pPr marL="457200" indent="-457200"/>
            <a:r>
              <a:rPr lang="hu-HU" dirty="0"/>
              <a:t>közlés eszköze legyen. 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Például: 	 - a beszélő hangosabban beszél,  a frekvencia-összetétel is megváltozik. </a:t>
            </a:r>
          </a:p>
          <a:p>
            <a:pPr marL="457200" indent="-457200"/>
            <a:r>
              <a:rPr lang="hu-HU" dirty="0"/>
              <a:t>		</a:t>
            </a:r>
            <a:r>
              <a:rPr lang="hu-HU" dirty="0" smtClean="0"/>
              <a:t>    </a:t>
            </a:r>
            <a:r>
              <a:rPr lang="hu-HU" b="1" dirty="0" smtClean="0"/>
              <a:t>Nagyobb </a:t>
            </a:r>
            <a:r>
              <a:rPr lang="hu-HU" b="1" dirty="0"/>
              <a:t>hangerő</a:t>
            </a:r>
            <a:r>
              <a:rPr lang="hu-HU" dirty="0"/>
              <a:t>, a nagyobb frekvenciájú felhangok intenzitása </a:t>
            </a:r>
          </a:p>
          <a:p>
            <a:pPr marL="457200" indent="-457200"/>
            <a:r>
              <a:rPr lang="hu-HU" dirty="0"/>
              <a:t>		</a:t>
            </a:r>
            <a:r>
              <a:rPr lang="hu-HU" dirty="0" smtClean="0"/>
              <a:t>    nagyobb </a:t>
            </a:r>
            <a:r>
              <a:rPr lang="hu-HU" dirty="0"/>
              <a:t>mértékben erősödik fel. </a:t>
            </a:r>
            <a:endParaRPr lang="hu-HU" dirty="0" smtClean="0"/>
          </a:p>
          <a:p>
            <a:pPr marL="457200" indent="-457200"/>
            <a:endParaRPr lang="hu-HU" dirty="0" smtClean="0"/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/>
              <a:t>		- </a:t>
            </a:r>
            <a:r>
              <a:rPr lang="hu-HU" b="1" dirty="0"/>
              <a:t>hangsúlyos </a:t>
            </a:r>
            <a:r>
              <a:rPr lang="hu-HU" dirty="0"/>
              <a:t>beszédrészekben az alaphang magasabb.</a:t>
            </a:r>
          </a:p>
          <a:p>
            <a:pPr marL="457200" indent="-457200"/>
            <a:endParaRPr lang="hu-HU" dirty="0"/>
          </a:p>
          <a:p>
            <a:pPr marL="457200" indent="-45720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E36-B227-46DB-996F-4AC5909643B9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ourier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5396"/>
            <a:ext cx="8316416" cy="80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468313" y="0"/>
            <a:ext cx="9072562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260648"/>
            <a:ext cx="385127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0" y="0"/>
            <a:ext cx="396081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/>
              <a:t>  </a:t>
            </a:r>
            <a:r>
              <a:rPr lang="hu-HU" sz="2800" b="1" dirty="0"/>
              <a:t>Általános beszédszínkép</a:t>
            </a:r>
          </a:p>
          <a:p>
            <a:pPr>
              <a:spcBef>
                <a:spcPct val="50000"/>
              </a:spcBef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66F8F-D586-478D-B8AB-D26F90321A64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268760"/>
            <a:ext cx="8395247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A beszéd leírásánál tárgyalhatjuk a beszédhangok vagy </a:t>
            </a:r>
            <a:r>
              <a:rPr lang="hu-HU" sz="2000" dirty="0" smtClean="0"/>
              <a:t>azoknál </a:t>
            </a:r>
            <a:r>
              <a:rPr lang="hu-HU" sz="2000" dirty="0"/>
              <a:t>kisebb </a:t>
            </a:r>
            <a:endParaRPr lang="hu-HU" sz="2000" dirty="0" smtClean="0"/>
          </a:p>
          <a:p>
            <a:r>
              <a:rPr lang="hu-HU" sz="2000" dirty="0" smtClean="0"/>
              <a:t>egységek </a:t>
            </a:r>
            <a:r>
              <a:rPr lang="hu-HU" sz="2000" dirty="0"/>
              <a:t>akusztikai, fonetikai leírását, </a:t>
            </a:r>
            <a:r>
              <a:rPr lang="hu-HU" sz="2000" dirty="0" smtClean="0"/>
              <a:t>de </a:t>
            </a:r>
            <a:r>
              <a:rPr lang="hu-HU" sz="2000" dirty="0"/>
              <a:t>vizsgálhatjuk több beszédhang </a:t>
            </a:r>
            <a:endParaRPr lang="hu-HU" sz="2000" dirty="0" smtClean="0"/>
          </a:p>
          <a:p>
            <a:r>
              <a:rPr lang="hu-HU" sz="2000" dirty="0" smtClean="0"/>
              <a:t>átfogó </a:t>
            </a:r>
            <a:r>
              <a:rPr lang="hu-HU" sz="2000" dirty="0"/>
              <a:t>együttes viselkedését is. </a:t>
            </a:r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i="1" dirty="0"/>
              <a:t>beszéd </a:t>
            </a:r>
            <a:r>
              <a:rPr lang="hu-HU" sz="2000" b="1" i="1" dirty="0">
                <a:solidFill>
                  <a:srgbClr val="FF0000"/>
                </a:solidFill>
              </a:rPr>
              <a:t>szegmentális szerkezetének</a:t>
            </a:r>
            <a:r>
              <a:rPr lang="hu-HU" sz="2000" b="1" i="1" dirty="0"/>
              <a:t> </a:t>
            </a:r>
            <a:r>
              <a:rPr lang="hu-HU" sz="2000" dirty="0"/>
              <a:t>vizsgálatakor a beszédhang </a:t>
            </a:r>
            <a:endParaRPr lang="hu-HU" sz="2000" dirty="0" smtClean="0"/>
          </a:p>
          <a:p>
            <a:r>
              <a:rPr lang="hu-HU" sz="2000" dirty="0" smtClean="0"/>
              <a:t>vagy </a:t>
            </a:r>
            <a:r>
              <a:rPr lang="hu-HU" sz="2000" dirty="0"/>
              <a:t>a beszédhangnál kisebb egységek akusztikai leírására kerül </a:t>
            </a:r>
            <a:r>
              <a:rPr lang="hu-HU" sz="2000" dirty="0" smtClean="0"/>
              <a:t>sor.</a:t>
            </a:r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000" dirty="0" smtClean="0">
                <a:solidFill>
                  <a:srgbClr val="FF0000"/>
                </a:solidFill>
              </a:rPr>
              <a:t>A </a:t>
            </a:r>
            <a:r>
              <a:rPr lang="hu-HU" sz="2000" b="1" i="1" dirty="0">
                <a:solidFill>
                  <a:srgbClr val="FF0000"/>
                </a:solidFill>
              </a:rPr>
              <a:t>szupraszegmentális szerkezet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dirty="0"/>
              <a:t>tárgyalásakor a beszéd hosszabb szakaszaira </a:t>
            </a:r>
            <a:endParaRPr lang="hu-HU" sz="2000" dirty="0" smtClean="0"/>
          </a:p>
          <a:p>
            <a:r>
              <a:rPr lang="hu-HU" sz="2000" dirty="0" smtClean="0"/>
              <a:t>(</a:t>
            </a:r>
            <a:r>
              <a:rPr lang="hu-HU" sz="2000" dirty="0"/>
              <a:t>szótag, szó, beszédszakasz, mondat) vonatkozó akusztikai jellemzőinek leírása </a:t>
            </a:r>
            <a:endParaRPr lang="hu-HU" sz="2000" dirty="0" smtClean="0"/>
          </a:p>
          <a:p>
            <a:r>
              <a:rPr lang="hu-HU" sz="2000" dirty="0" smtClean="0"/>
              <a:t>történik</a:t>
            </a:r>
            <a:r>
              <a:rPr lang="hu-HU" sz="2000" dirty="0"/>
              <a:t>. </a:t>
            </a:r>
          </a:p>
          <a:p>
            <a:r>
              <a:rPr lang="hu-HU" sz="2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95536" y="260993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000" dirty="0">
                <a:ea typeface="Times New Roman" panose="02020603050405020304" pitchFamily="18" charset="0"/>
              </a:rPr>
              <a:t>Hangképzés során </a:t>
            </a:r>
            <a:r>
              <a:rPr lang="hu-HU" sz="2000" dirty="0" smtClean="0">
                <a:ea typeface="Times New Roman" panose="02020603050405020304" pitchFamily="18" charset="0"/>
              </a:rPr>
              <a:t>olyan </a:t>
            </a:r>
            <a:r>
              <a:rPr lang="hu-HU" sz="2000" dirty="0" err="1">
                <a:ea typeface="Times New Roman" panose="02020603050405020304" pitchFamily="18" charset="0"/>
              </a:rPr>
              <a:t>akusztikailag</a:t>
            </a:r>
            <a:r>
              <a:rPr lang="hu-HU" sz="2000" dirty="0">
                <a:ea typeface="Times New Roman" panose="02020603050405020304" pitchFamily="18" charset="0"/>
              </a:rPr>
              <a:t> változatos hangrezgéssorozatot állítunk elő, amely a nyelvi tartalom segítségével beszédhangok sorozatává áll össze agyunkban. </a:t>
            </a:r>
            <a:endParaRPr lang="hu-H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hu-HU" dirty="0" smtClean="0"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41379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 sz="3200" b="1" kern="0" smtClean="0"/>
              <a:t>Szegmentális leírás</a:t>
            </a:r>
            <a:endParaRPr lang="hu-HU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0791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318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/>
              <a:t>Artikuláció - </a:t>
            </a:r>
            <a:r>
              <a:rPr lang="hu-HU" sz="3200"/>
              <a:t>hangképzőszervi mozgások </a:t>
            </a:r>
          </a:p>
          <a:p>
            <a:r>
              <a:rPr lang="hu-HU" sz="3200"/>
              <a:t>összessége a beszéd folyamán</a:t>
            </a:r>
          </a:p>
        </p:txBody>
      </p:sp>
      <p:pic>
        <p:nvPicPr>
          <p:cNvPr id="135171" name="Picture 6" descr="hangképzőszerv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276475"/>
            <a:ext cx="424973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9E86D-3842-4064-8307-5BC8FC922B3B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 descr="hangképzés folyama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908050"/>
            <a:ext cx="6794500" cy="5095875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6034E-2901-4E92-AB16-10622E80F676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toldalékc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F86FB-9635-4C0E-B4BA-E424F67BB1C9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79512" y="620688"/>
            <a:ext cx="8604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b="1" dirty="0">
                <a:ea typeface="Times New Roman" panose="02020603050405020304" pitchFamily="18" charset="0"/>
              </a:rPr>
              <a:t>Különböző gerjesztési típusokat használunk </a:t>
            </a:r>
            <a:r>
              <a:rPr lang="hu-HU" dirty="0">
                <a:ea typeface="Times New Roman" panose="02020603050405020304" pitchFamily="18" charset="0"/>
              </a:rPr>
              <a:t>a beszédhangok képzésénél, melyek eredményeként </a:t>
            </a:r>
            <a:r>
              <a:rPr lang="hu-HU" b="1" dirty="0">
                <a:ea typeface="Times New Roman" panose="02020603050405020304" pitchFamily="18" charset="0"/>
              </a:rPr>
              <a:t>különböző beszédhangtípushoz tartozó beszédhangokat hozunk létre </a:t>
            </a:r>
            <a:r>
              <a:rPr lang="hu-HU" dirty="0">
                <a:ea typeface="Times New Roman" panose="02020603050405020304" pitchFamily="18" charset="0"/>
              </a:rPr>
              <a:t>(zöngés, zörejes, vegyes </a:t>
            </a:r>
            <a:r>
              <a:rPr lang="hu-HU" dirty="0" err="1">
                <a:ea typeface="Times New Roman" panose="02020603050405020304" pitchFamily="18" charset="0"/>
              </a:rPr>
              <a:t>gerjesztésű</a:t>
            </a:r>
            <a:r>
              <a:rPr lang="hu-HU" dirty="0">
                <a:ea typeface="Times New Roman" panose="02020603050405020304" pitchFamily="18" charset="0"/>
              </a:rPr>
              <a:t> hangok). </a:t>
            </a:r>
          </a:p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 </a:t>
            </a:r>
            <a:endParaRPr lang="hu-HU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ea typeface="Times New Roman" panose="02020603050405020304" pitchFamily="18" charset="0"/>
              </a:rPr>
              <a:t>Például:</a:t>
            </a:r>
          </a:p>
          <a:p>
            <a:pPr algn="just">
              <a:spcAft>
                <a:spcPts val="0"/>
              </a:spcAft>
            </a:pPr>
            <a:endParaRPr lang="hu-HU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 smtClean="0">
                <a:ea typeface="Times New Roman" panose="02020603050405020304" pitchFamily="18" charset="0"/>
              </a:rPr>
              <a:t>            A</a:t>
            </a:r>
            <a:r>
              <a:rPr lang="hu-HU" b="1" dirty="0" smtClean="0">
                <a:ea typeface="Times New Roman" panose="02020603050405020304" pitchFamily="18" charset="0"/>
              </a:rPr>
              <a:t> </a:t>
            </a:r>
            <a:r>
              <a:rPr lang="hu-HU" b="1" dirty="0">
                <a:ea typeface="Times New Roman" panose="02020603050405020304" pitchFamily="18" charset="0"/>
              </a:rPr>
              <a:t>hangajkak (hangszalagok) rezgésével létrehozzuk a zöngét</a:t>
            </a:r>
            <a:r>
              <a:rPr lang="hu-HU" dirty="0">
                <a:solidFill>
                  <a:srgbClr val="FF0000"/>
                </a:solidFill>
                <a:ea typeface="Times New Roman" panose="02020603050405020304" pitchFamily="18" charset="0"/>
              </a:rPr>
              <a:t>,</a:t>
            </a:r>
            <a:r>
              <a:rPr lang="hu-HU" dirty="0">
                <a:ea typeface="Times New Roman" panose="02020603050405020304" pitchFamily="18" charset="0"/>
              </a:rPr>
              <a:t> mint    	akusztikai produktumot, és ha csak zöngés gerjesztés történik, akkor zöngés 	hangok jönnek létre (</a:t>
            </a:r>
            <a:r>
              <a:rPr lang="hu-HU" b="1" dirty="0">
                <a:ea typeface="Times New Roman" panose="02020603050405020304" pitchFamily="18" charset="0"/>
              </a:rPr>
              <a:t>magánhangzók, zöngés </a:t>
            </a:r>
            <a:r>
              <a:rPr lang="hu-HU" b="1" dirty="0" smtClean="0">
                <a:ea typeface="Times New Roman" panose="02020603050405020304" pitchFamily="18" charset="0"/>
              </a:rPr>
              <a:t>mássalhangzók</a:t>
            </a:r>
            <a:r>
              <a:rPr lang="hu-HU" dirty="0" smtClean="0">
                <a:ea typeface="Times New Roman" panose="02020603050405020304" pitchFamily="18" charset="0"/>
              </a:rPr>
              <a:t>). </a:t>
            </a:r>
          </a:p>
          <a:p>
            <a:pPr algn="just">
              <a:spcAft>
                <a:spcPts val="0"/>
              </a:spcAft>
            </a:pPr>
            <a:endParaRPr lang="hu-H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           Ha zörej típusú gerjesztés van jelen a hangképzéskor a hangajkak rezgése     </a:t>
            </a:r>
            <a:r>
              <a:rPr lang="hu-HU" dirty="0" smtClean="0">
                <a:ea typeface="Times New Roman" panose="02020603050405020304" pitchFamily="18" charset="0"/>
              </a:rPr>
              <a:t>nélkül</a:t>
            </a:r>
            <a:r>
              <a:rPr lang="hu-HU" dirty="0">
                <a:ea typeface="Times New Roman" panose="02020603050405020304" pitchFamily="18" charset="0"/>
              </a:rPr>
              <a:t>, akkor </a:t>
            </a:r>
            <a:r>
              <a:rPr lang="hu-HU" b="1" dirty="0">
                <a:ea typeface="Times New Roman" panose="02020603050405020304" pitchFamily="18" charset="0"/>
              </a:rPr>
              <a:t>zöngétlen mássalhangzók </a:t>
            </a:r>
            <a:r>
              <a:rPr lang="hu-HU" dirty="0">
                <a:ea typeface="Times New Roman" panose="02020603050405020304" pitchFamily="18" charset="0"/>
              </a:rPr>
              <a:t>képződnek („f”, „</a:t>
            </a:r>
            <a:r>
              <a:rPr lang="hu-HU" dirty="0" err="1">
                <a:ea typeface="Times New Roman" panose="02020603050405020304" pitchFamily="18" charset="0"/>
              </a:rPr>
              <a:t>sz</a:t>
            </a:r>
            <a:r>
              <a:rPr lang="hu-HU" dirty="0">
                <a:ea typeface="Times New Roman" panose="02020603050405020304" pitchFamily="18" charset="0"/>
              </a:rPr>
              <a:t>”, „s” 	réshangok</a:t>
            </a:r>
            <a:r>
              <a:rPr lang="hu-HU" dirty="0" smtClean="0"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hu-HU" dirty="0" smtClean="0">
                <a:ea typeface="Times New Roman" panose="02020603050405020304" pitchFamily="18" charset="0"/>
              </a:rPr>
              <a:t> </a:t>
            </a:r>
            <a:endParaRPr lang="hu-H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           Ha a </a:t>
            </a:r>
            <a:r>
              <a:rPr lang="hu-HU" b="1" dirty="0">
                <a:ea typeface="Times New Roman" panose="02020603050405020304" pitchFamily="18" charset="0"/>
              </a:rPr>
              <a:t>hangajkak rezgése mellett más, zörej típusú gerjesztés is létrejön</a:t>
            </a:r>
            <a:r>
              <a:rPr lang="hu-HU" dirty="0">
                <a:ea typeface="Times New Roman" panose="02020603050405020304" pitchFamily="18" charset="0"/>
              </a:rPr>
              <a:t>, 	akkor </a:t>
            </a:r>
            <a:r>
              <a:rPr lang="hu-HU" b="1" dirty="0">
                <a:ea typeface="Times New Roman" panose="02020603050405020304" pitchFamily="18" charset="0"/>
              </a:rPr>
              <a:t>kevert </a:t>
            </a:r>
            <a:r>
              <a:rPr lang="hu-HU" b="1" dirty="0" err="1">
                <a:ea typeface="Times New Roman" panose="02020603050405020304" pitchFamily="18" charset="0"/>
              </a:rPr>
              <a:t>gerjesztésű</a:t>
            </a:r>
            <a:r>
              <a:rPr lang="hu-HU" b="1" dirty="0">
                <a:ea typeface="Times New Roman" panose="02020603050405020304" pitchFamily="18" charset="0"/>
              </a:rPr>
              <a:t> </a:t>
            </a:r>
            <a:r>
              <a:rPr lang="hu-HU" b="1" dirty="0" smtClean="0">
                <a:ea typeface="Times New Roman" panose="02020603050405020304" pitchFamily="18" charset="0"/>
              </a:rPr>
              <a:t>zöngés mássalhangzókról</a:t>
            </a:r>
            <a:r>
              <a:rPr lang="hu-HU" dirty="0" smtClean="0">
                <a:ea typeface="Times New Roman" panose="02020603050405020304" pitchFamily="18" charset="0"/>
              </a:rPr>
              <a:t> </a:t>
            </a:r>
            <a:r>
              <a:rPr lang="hu-HU" dirty="0">
                <a:ea typeface="Times New Roman" panose="02020603050405020304" pitchFamily="18" charset="0"/>
              </a:rPr>
              <a:t>beszélünk („z”, „</a:t>
            </a:r>
            <a:r>
              <a:rPr lang="hu-HU" dirty="0" err="1">
                <a:ea typeface="Times New Roman" panose="02020603050405020304" pitchFamily="18" charset="0"/>
              </a:rPr>
              <a:t>zs</a:t>
            </a:r>
            <a:r>
              <a:rPr lang="hu-HU" dirty="0">
                <a:ea typeface="Times New Roman" panose="02020603050405020304" pitchFamily="18" charset="0"/>
              </a:rPr>
              <a:t>”, „</a:t>
            </a:r>
            <a:r>
              <a:rPr lang="hu-HU" dirty="0" err="1">
                <a:ea typeface="Times New Roman" panose="02020603050405020304" pitchFamily="18" charset="0"/>
              </a:rPr>
              <a:t>dz</a:t>
            </a:r>
            <a:r>
              <a:rPr lang="hu-HU" dirty="0">
                <a:ea typeface="Times New Roman" panose="02020603050405020304" pitchFamily="18" charset="0"/>
              </a:rPr>
              <a:t>”, 	„</a:t>
            </a:r>
            <a:r>
              <a:rPr lang="hu-HU" dirty="0" err="1">
                <a:ea typeface="Times New Roman" panose="02020603050405020304" pitchFamily="18" charset="0"/>
              </a:rPr>
              <a:t>dzs</a:t>
            </a:r>
            <a:r>
              <a:rPr lang="hu-HU" dirty="0" smtClean="0">
                <a:ea typeface="Times New Roman" panose="02020603050405020304" pitchFamily="18" charset="0"/>
              </a:rPr>
              <a:t>”).</a:t>
            </a:r>
          </a:p>
          <a:p>
            <a:pPr algn="just">
              <a:spcAft>
                <a:spcPts val="0"/>
              </a:spcAft>
            </a:pPr>
            <a:endParaRPr lang="hu-H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b="1" dirty="0" smtClean="0">
                <a:ea typeface="Times New Roman" panose="02020603050405020304" pitchFamily="18" charset="0"/>
              </a:rPr>
              <a:t>A </a:t>
            </a:r>
            <a:r>
              <a:rPr lang="hu-HU" b="1" dirty="0">
                <a:ea typeface="Times New Roman" panose="02020603050405020304" pitchFamily="18" charset="0"/>
              </a:rPr>
              <a:t>suttogó beszéd </a:t>
            </a:r>
            <a:r>
              <a:rPr lang="hu-HU" dirty="0">
                <a:ea typeface="Times New Roman" panose="02020603050405020304" pitchFamily="18" charset="0"/>
              </a:rPr>
              <a:t>speciális beszédforma, ebben az esetben hangajkak nem rezegnek, minden beszédhangot </a:t>
            </a:r>
            <a:r>
              <a:rPr lang="hu-HU" dirty="0" err="1">
                <a:ea typeface="Times New Roman" panose="02020603050405020304" pitchFamily="18" charset="0"/>
              </a:rPr>
              <a:t>zöre</a:t>
            </a:r>
            <a:r>
              <a:rPr lang="hu-HU" dirty="0">
                <a:ea typeface="Times New Roman" panose="02020603050405020304" pitchFamily="18" charset="0"/>
              </a:rPr>
              <a:t> </a:t>
            </a:r>
            <a:r>
              <a:rPr lang="hu-HU" dirty="0" err="1">
                <a:ea typeface="Times New Roman" panose="02020603050405020304" pitchFamily="18" charset="0"/>
              </a:rPr>
              <a:t>jes</a:t>
            </a:r>
            <a:r>
              <a:rPr lang="hu-HU" dirty="0">
                <a:ea typeface="Times New Roman" panose="02020603050405020304" pitchFamily="18" charset="0"/>
              </a:rPr>
              <a:t> gerjesztéssel valósítunk meg. </a:t>
            </a:r>
          </a:p>
        </p:txBody>
      </p:sp>
    </p:spTree>
    <p:extLst>
      <p:ext uri="{BB962C8B-B14F-4D97-AF65-F5344CB8AC3E}">
        <p14:creationId xmlns:p14="http://schemas.microsoft.com/office/powerpoint/2010/main" val="25785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92696"/>
            <a:ext cx="91440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hu-HU" sz="2000" b="1" dirty="0" smtClean="0"/>
          </a:p>
          <a:p>
            <a:pPr marL="0" indent="0" eaLnBrk="1" hangingPunct="1">
              <a:buNone/>
            </a:pPr>
            <a:r>
              <a:rPr lang="hu-HU" sz="2000" b="1" dirty="0" smtClean="0"/>
              <a:t>Tehát:</a:t>
            </a:r>
          </a:p>
          <a:p>
            <a:pPr marL="0" indent="0" eaLnBrk="1" hangingPunct="1">
              <a:buNone/>
            </a:pPr>
            <a:endParaRPr lang="hu-HU" sz="2000" b="1" dirty="0" smtClean="0"/>
          </a:p>
          <a:p>
            <a:pPr marL="0" indent="0" eaLnBrk="1" hangingPunct="1">
              <a:buNone/>
            </a:pPr>
            <a:r>
              <a:rPr lang="hu-HU" b="1" dirty="0" smtClean="0">
                <a:solidFill>
                  <a:srgbClr val="FF0000"/>
                </a:solidFill>
              </a:rPr>
              <a:t>Egy beszédhang akusztikai tulajdonságait a gerjesztés típusa és a képzés helye (a hangképző csatorna állapota ) együttesen határozzák meg a beszédképzés folyamatában.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6D742-4427-4C32-89DF-7F0906CCC8F0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476672"/>
            <a:ext cx="3643312" cy="21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38088" anchor="ctr">
            <a:spAutoFit/>
          </a:bodyPr>
          <a:lstStyle/>
          <a:p>
            <a:pPr algn="just"/>
            <a:r>
              <a:rPr lang="hu-HU" sz="3200" b="1" dirty="0" smtClean="0">
                <a:cs typeface="Times New Roman" pitchFamily="18" charset="0"/>
              </a:rPr>
              <a:t>Zöngeképzés</a:t>
            </a:r>
            <a:endParaRPr lang="hu-HU" sz="3200" b="1" dirty="0">
              <a:cs typeface="Times New Roman" pitchFamily="18" charset="0"/>
            </a:endParaRPr>
          </a:p>
          <a:p>
            <a:pPr algn="just"/>
            <a:endParaRPr lang="hu-HU" sz="2000" b="1" dirty="0" smtClean="0">
              <a:cs typeface="Times New Roman" pitchFamily="18" charset="0"/>
            </a:endParaRPr>
          </a:p>
          <a:p>
            <a:pPr algn="just"/>
            <a:endParaRPr lang="hu-HU" sz="2000" b="1" dirty="0">
              <a:cs typeface="Times New Roman" pitchFamily="18" charset="0"/>
            </a:endParaRPr>
          </a:p>
          <a:p>
            <a:pPr algn="just" eaLnBrk="0" hangingPunct="0"/>
            <a:r>
              <a:rPr lang="hu-HU" sz="2000" dirty="0">
                <a:cs typeface="Times New Roman" pitchFamily="18" charset="0"/>
              </a:rPr>
              <a:t>Az emberi beszédhangnál, akár beszéd, akár énekhang azonos a keltési mechanizmus</a:t>
            </a:r>
            <a:r>
              <a:rPr lang="hu-HU" sz="2000" dirty="0" smtClean="0">
                <a:cs typeface="Times New Roman" pitchFamily="18" charset="0"/>
              </a:rPr>
              <a:t>.</a:t>
            </a:r>
            <a:endParaRPr lang="hu-HU" sz="2000" dirty="0"/>
          </a:p>
        </p:txBody>
      </p:sp>
      <p:pic>
        <p:nvPicPr>
          <p:cNvPr id="138243" name="Kép 3" descr="IMAGE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262" y="260648"/>
            <a:ext cx="4757738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nyíllal 5"/>
          <p:cNvCxnSpPr/>
          <p:nvPr/>
        </p:nvCxnSpPr>
        <p:spPr>
          <a:xfrm flipV="1">
            <a:off x="2699792" y="2492898"/>
            <a:ext cx="3816424" cy="108011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2627784" y="2492896"/>
            <a:ext cx="3384376" cy="1008112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69DE1-FB97-4B81-9475-5061B42BF178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0" y="3356992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Hangszalag (hangajkak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8728" y="0"/>
            <a:ext cx="9288462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 dirty="0"/>
              <a:t>A nyelv elemei: </a:t>
            </a:r>
            <a:r>
              <a:rPr lang="hu-HU" sz="2400" dirty="0"/>
              <a:t>Szimbólumok         </a:t>
            </a:r>
            <a:r>
              <a:rPr lang="en-US" sz="2400" dirty="0"/>
              <a:t>+</a:t>
            </a:r>
            <a:r>
              <a:rPr lang="hu-HU" sz="2400" dirty="0"/>
              <a:t>              nyelvtan</a:t>
            </a:r>
            <a:endParaRPr lang="en-US" sz="2400" dirty="0"/>
          </a:p>
          <a:p>
            <a:endParaRPr lang="hu-HU" sz="2400" b="1" dirty="0"/>
          </a:p>
          <a:p>
            <a:r>
              <a:rPr lang="hu-HU" sz="2400" b="1" dirty="0"/>
              <a:t>Szimbólumok a beszélt nyelvben:</a:t>
            </a:r>
            <a:endParaRPr lang="hu-HU" sz="2400" dirty="0"/>
          </a:p>
          <a:p>
            <a:r>
              <a:rPr lang="hu-HU" sz="2400" dirty="0"/>
              <a:t>	</a:t>
            </a:r>
            <a:r>
              <a:rPr lang="hu-HU" sz="2400" b="1" dirty="0"/>
              <a:t>fonéma</a:t>
            </a:r>
            <a:r>
              <a:rPr lang="hu-HU" sz="2400" dirty="0"/>
              <a:t>: legkisebb nyelvi egység, melynek cseréjével a szavak 	értelme megváltozik</a:t>
            </a:r>
            <a:endParaRPr lang="hu-HU" sz="2400" i="1" dirty="0"/>
          </a:p>
          <a:p>
            <a:r>
              <a:rPr lang="hu-HU" sz="2400" i="1" dirty="0"/>
              <a:t>	láp, lap, lop, lep; tér, tét, </a:t>
            </a:r>
            <a:r>
              <a:rPr lang="hu-HU" sz="2400" i="1" dirty="0" err="1"/>
              <a:t>tév</a:t>
            </a:r>
            <a:r>
              <a:rPr lang="hu-HU" sz="2400" i="1" dirty="0"/>
              <a:t>, lét;</a:t>
            </a:r>
            <a:r>
              <a:rPr lang="hu-HU" sz="2400" dirty="0"/>
              <a:t>	</a:t>
            </a:r>
          </a:p>
          <a:p>
            <a:r>
              <a:rPr lang="en-US" sz="2400" dirty="0"/>
              <a:t>	</a:t>
            </a:r>
            <a:r>
              <a:rPr lang="hu-HU" sz="2400" dirty="0"/>
              <a:t>	</a:t>
            </a:r>
            <a:r>
              <a:rPr lang="hu-HU" dirty="0"/>
              <a:t>14 magánhangzó 50 mássalhangzó</a:t>
            </a:r>
          </a:p>
          <a:p>
            <a:r>
              <a:rPr lang="hu-HU" sz="2400" b="1" dirty="0"/>
              <a:t>	szótag: </a:t>
            </a:r>
            <a:r>
              <a:rPr lang="hu-HU" sz="2400" dirty="0"/>
              <a:t>érzékelés egysége</a:t>
            </a:r>
          </a:p>
          <a:p>
            <a:r>
              <a:rPr lang="hu-HU" sz="2400" b="1" dirty="0"/>
              <a:t>	</a:t>
            </a:r>
          </a:p>
          <a:p>
            <a:r>
              <a:rPr lang="hu-HU" sz="2400" b="1" dirty="0"/>
              <a:t>	szavak</a:t>
            </a:r>
            <a:r>
              <a:rPr lang="hu-HU" sz="2400" dirty="0"/>
              <a:t>: néhány száz szó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hu-HU" sz="2400" dirty="0"/>
              <a:t> több százezerig</a:t>
            </a:r>
            <a:endParaRPr lang="hu-HU" sz="2400" b="1" dirty="0"/>
          </a:p>
          <a:p>
            <a:r>
              <a:rPr lang="hu-HU" sz="2400" b="1" dirty="0"/>
              <a:t>	</a:t>
            </a:r>
          </a:p>
          <a:p>
            <a:r>
              <a:rPr lang="hu-HU" sz="2400" b="1" dirty="0"/>
              <a:t>	mondat</a:t>
            </a:r>
            <a:r>
              <a:rPr lang="hu-HU" sz="2400" dirty="0"/>
              <a:t>: szerkezetének leírása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hu-HU" sz="2400" dirty="0"/>
              <a:t> nyelvtan</a:t>
            </a:r>
            <a:endParaRPr lang="hu-HU" sz="2400" b="1" dirty="0"/>
          </a:p>
          <a:p>
            <a:r>
              <a:rPr lang="en-US" sz="2400" b="1" dirty="0"/>
              <a:t>	</a:t>
            </a:r>
            <a:endParaRPr lang="hu-HU" sz="2400" b="1" dirty="0"/>
          </a:p>
          <a:p>
            <a:r>
              <a:rPr lang="hu-HU" sz="2400" b="1" dirty="0"/>
              <a:t>	frázis: </a:t>
            </a:r>
            <a:r>
              <a:rPr lang="hu-HU" sz="2400" dirty="0"/>
              <a:t>két levegővétel közötti szövegrész </a:t>
            </a:r>
            <a:r>
              <a:rPr lang="hu-HU" sz="2400" dirty="0">
                <a:sym typeface="Symbol" pitchFamily="18" charset="2"/>
              </a:rPr>
              <a:t></a:t>
            </a:r>
            <a:r>
              <a:rPr lang="en-US" sz="2400" dirty="0"/>
              <a:t>	</a:t>
            </a:r>
            <a:r>
              <a:rPr lang="hu-HU" sz="2400" dirty="0"/>
              <a:t>értelem 	megkülönböztető szerepű, és a közlemény, grammatikai tagolási 	egységeiben érvényesül</a:t>
            </a:r>
          </a:p>
          <a:p>
            <a:r>
              <a:rPr lang="hu-HU" sz="2400" i="1" dirty="0"/>
              <a:t>	A királynőt megölni nem kell félnetek jó lesz ha mind </a:t>
            </a:r>
            <a:endParaRPr lang="en-US" sz="2400" i="1" dirty="0"/>
          </a:p>
          <a:p>
            <a:r>
              <a:rPr lang="en-US" sz="2400" i="1" dirty="0"/>
              <a:t>	</a:t>
            </a:r>
            <a:r>
              <a:rPr lang="hu-HU" sz="2400" i="1" dirty="0"/>
              <a:t>beleegyeztek én nem ellenzem.</a:t>
            </a:r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hu-HU" sz="24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6D37F-DE4B-4635-A90E-CFED67059011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00313" y="1417638"/>
          <a:ext cx="8572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4" imgW="291973" imgH="418918" progId="Equation.3">
                  <p:embed/>
                </p:oleObj>
              </mc:Choice>
              <mc:Fallback>
                <p:oleObj name="Equation" r:id="rId4" imgW="291973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417638"/>
                        <a:ext cx="8572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AutoShape 10"/>
          <p:cNvSpPr>
            <a:spLocks noChangeArrowheads="1"/>
          </p:cNvSpPr>
          <p:nvPr/>
        </p:nvSpPr>
        <p:spPr bwMode="auto">
          <a:xfrm>
            <a:off x="2571750" y="428625"/>
            <a:ext cx="285750" cy="285750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4929188" y="1643063"/>
            <a:ext cx="2286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tabLst>
                <a:tab pos="449263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hu-HU" sz="2000">
                <a:cs typeface="Times New Roman" pitchFamily="18" charset="0"/>
              </a:rPr>
              <a:t>Bernoulli-elv</a:t>
            </a:r>
            <a:endParaRPr lang="hu-HU" sz="2000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357188" y="428625"/>
            <a:ext cx="8143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2000">
                <a:cs typeface="Times New Roman" pitchFamily="18" charset="0"/>
              </a:rPr>
              <a:t>Levegőáramlásnál –       alakú hangrés keletkezik: a kialakult hangrésnél a levegő részecskék sebessége nő, a nyomás csökken, összezárul a hangszalag:</a:t>
            </a:r>
            <a:endParaRPr lang="hu-HU" sz="2000"/>
          </a:p>
          <a:p>
            <a:pPr eaLnBrk="0" hangingPunct="0"/>
            <a:endParaRPr lang="hu-HU" sz="2400"/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428625" y="3032553"/>
            <a:ext cx="800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3421063" algn="l"/>
              </a:tabLst>
            </a:pPr>
            <a:endParaRPr lang="hu-HU" sz="2400" dirty="0"/>
          </a:p>
          <a:p>
            <a:pPr algn="just" eaLnBrk="0" hangingPunct="0">
              <a:tabLst>
                <a:tab pos="3421063" algn="l"/>
              </a:tabLst>
            </a:pPr>
            <a:r>
              <a:rPr lang="hu-HU" sz="2000" dirty="0">
                <a:cs typeface="Times New Roman" pitchFamily="18" charset="0"/>
              </a:rPr>
              <a:t>A résen kitóduló levegő részecskéi longitudinális rezgést végeznek. </a:t>
            </a:r>
          </a:p>
          <a:p>
            <a:pPr algn="just" eaLnBrk="0" hangingPunct="0">
              <a:tabLst>
                <a:tab pos="3421063" algn="l"/>
              </a:tabLst>
            </a:pPr>
            <a:endParaRPr lang="hu-HU" sz="2000" dirty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r>
              <a:rPr lang="hu-HU" sz="2800" b="1" dirty="0">
                <a:cs typeface="Times New Roman" pitchFamily="18" charset="0"/>
              </a:rPr>
              <a:t>A hangszalagok periodikus mozgássorozata határozza meg a hang magasságát. </a:t>
            </a:r>
            <a:r>
              <a:rPr lang="hu-HU" sz="2800" dirty="0">
                <a:cs typeface="Times New Roman" pitchFamily="18" charset="0"/>
              </a:rPr>
              <a:t>(f</a:t>
            </a:r>
            <a:r>
              <a:rPr lang="hu-HU" sz="2800" baseline="-30000" dirty="0">
                <a:cs typeface="Times New Roman" pitchFamily="18" charset="0"/>
              </a:rPr>
              <a:t>0</a:t>
            </a:r>
            <a:r>
              <a:rPr lang="hu-HU" sz="2800" dirty="0">
                <a:cs typeface="Times New Roman" pitchFamily="18" charset="0"/>
              </a:rPr>
              <a:t>)</a:t>
            </a:r>
            <a:r>
              <a:rPr lang="hu-HU" sz="2800" b="1" dirty="0">
                <a:cs typeface="Times New Roman" pitchFamily="18" charset="0"/>
              </a:rPr>
              <a:t> </a:t>
            </a:r>
          </a:p>
          <a:p>
            <a:pPr algn="just" eaLnBrk="0" hangingPunct="0">
              <a:tabLst>
                <a:tab pos="3421063" algn="l"/>
              </a:tabLst>
            </a:pPr>
            <a:endParaRPr lang="hu-HU" sz="2000" b="1" dirty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hu-HU" sz="2800" b="1" u="sng" dirty="0">
                <a:solidFill>
                  <a:srgbClr val="FF0000"/>
                </a:solidFill>
                <a:cs typeface="Times New Roman" pitchFamily="18" charset="0"/>
              </a:rPr>
              <a:t>hangadás</a:t>
            </a: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 a </a:t>
            </a:r>
            <a:r>
              <a:rPr lang="hu-HU" sz="2800" b="1" dirty="0" err="1">
                <a:solidFill>
                  <a:srgbClr val="FF0000"/>
                </a:solidFill>
                <a:cs typeface="Times New Roman" pitchFamily="18" charset="0"/>
              </a:rPr>
              <a:t>fonáció</a:t>
            </a: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. A keletkezett hang a </a:t>
            </a:r>
            <a:r>
              <a:rPr lang="hu-HU" sz="2800" b="1" u="sng" dirty="0">
                <a:solidFill>
                  <a:srgbClr val="FF0000"/>
                </a:solidFill>
                <a:cs typeface="Times New Roman" pitchFamily="18" charset="0"/>
              </a:rPr>
              <a:t>zönge</a:t>
            </a:r>
            <a:r>
              <a:rPr lang="hu-HU" sz="28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hu-HU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hu-HU" sz="2800" dirty="0">
              <a:solidFill>
                <a:srgbClr val="FF0000"/>
              </a:solidFill>
            </a:endParaRPr>
          </a:p>
          <a:p>
            <a:pPr algn="just" eaLnBrk="0" hangingPunct="0">
              <a:tabLst>
                <a:tab pos="3421063" algn="l"/>
              </a:tabLst>
            </a:pPr>
            <a:endParaRPr lang="hu-HU" sz="2000" dirty="0">
              <a:cs typeface="Times New Roman" pitchFamily="18" charset="0"/>
            </a:endParaRPr>
          </a:p>
          <a:p>
            <a:pPr algn="just" eaLnBrk="0" hangingPunct="0">
              <a:tabLst>
                <a:tab pos="3421063" algn="l"/>
              </a:tabLst>
            </a:pPr>
            <a:endParaRPr lang="hu-HU" sz="2000" dirty="0">
              <a:cs typeface="Times New Roman" pitchFamily="18" charset="0"/>
            </a:endParaRPr>
          </a:p>
        </p:txBody>
      </p:sp>
      <p:sp>
        <p:nvSpPr>
          <p:cNvPr id="17415" name="Téglalap 15"/>
          <p:cNvSpPr>
            <a:spLocks noChangeArrowheads="1"/>
          </p:cNvSpPr>
          <p:nvPr/>
        </p:nvSpPr>
        <p:spPr bwMode="auto">
          <a:xfrm>
            <a:off x="1928813" y="1714500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800"/>
              <a:t>v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E2263-66B0-4261-9728-D3D0C05F9B26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41</a:t>
            </a:fld>
            <a:endParaRPr lang="hu-HU" dirty="0"/>
          </a:p>
        </p:txBody>
      </p:sp>
      <p:pic>
        <p:nvPicPr>
          <p:cNvPr id="5" name="VFMOL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7665" y="548681"/>
            <a:ext cx="4680520" cy="51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Kép 1" descr="IMAGE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0"/>
            <a:ext cx="91836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84871-8A7E-4C55-89B4-A626E229864F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Kép 1" descr="IMAGE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B4BA6-595C-40EB-B280-4E1D987BDE4D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" descr="hangszalla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4025900" cy="3019425"/>
          </a:xfrm>
        </p:spPr>
      </p:pic>
      <p:pic>
        <p:nvPicPr>
          <p:cNvPr id="144387" name="Picture 11" descr="hangszallag-zongetl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404813"/>
            <a:ext cx="3995737" cy="2995612"/>
          </a:xfrm>
        </p:spPr>
      </p:pic>
      <p:pic>
        <p:nvPicPr>
          <p:cNvPr id="144388" name="Picture 18" descr="zonge-hangszala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84438" y="3400425"/>
            <a:ext cx="4608512" cy="3457575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06DBB-4C35-4760-8AF5-19FF81B714E6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églalap 6"/>
          <p:cNvSpPr>
            <a:spLocks noChangeArrowheads="1"/>
          </p:cNvSpPr>
          <p:nvPr/>
        </p:nvSpPr>
        <p:spPr bwMode="auto">
          <a:xfrm>
            <a:off x="323528" y="332656"/>
            <a:ext cx="68407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800" b="1" dirty="0">
                <a:cs typeface="Times New Roman" pitchFamily="18" charset="0"/>
              </a:rPr>
              <a:t>Zönge jellemzői:</a:t>
            </a:r>
          </a:p>
          <a:p>
            <a:endParaRPr lang="hu-HU" b="1" dirty="0" smtClean="0">
              <a:cs typeface="Times New Roman" pitchFamily="18" charset="0"/>
            </a:endParaRPr>
          </a:p>
          <a:p>
            <a:endParaRPr lang="hu-HU" b="1" dirty="0">
              <a:cs typeface="Times New Roman" pitchFamily="18" charset="0"/>
            </a:endParaRPr>
          </a:p>
          <a:p>
            <a:r>
              <a:rPr lang="hu-HU" dirty="0">
                <a:cs typeface="Times New Roman" pitchFamily="18" charset="0"/>
              </a:rPr>
              <a:t> </a:t>
            </a:r>
            <a:r>
              <a:rPr lang="hu-HU" sz="2000" dirty="0">
                <a:cs typeface="Times New Roman" pitchFamily="18" charset="0"/>
              </a:rPr>
              <a:t>- </a:t>
            </a:r>
            <a:r>
              <a:rPr lang="hu-HU" sz="2000" b="1" dirty="0">
                <a:cs typeface="Times New Roman" pitchFamily="18" charset="0"/>
              </a:rPr>
              <a:t>Alapfrekvencia </a:t>
            </a:r>
            <a:r>
              <a:rPr lang="hu-HU" sz="2000" dirty="0" smtClean="0">
                <a:cs typeface="Times New Roman" pitchFamily="18" charset="0"/>
              </a:rPr>
              <a:t>f</a:t>
            </a:r>
            <a:r>
              <a:rPr lang="hu-HU" sz="2000" baseline="-30000" dirty="0" smtClean="0">
                <a:cs typeface="Times New Roman" pitchFamily="18" charset="0"/>
              </a:rPr>
              <a:t>0 </a:t>
            </a:r>
            <a:r>
              <a:rPr lang="hu-HU" sz="2000" dirty="0">
                <a:cs typeface="Times New Roman" pitchFamily="18" charset="0"/>
              </a:rPr>
              <a:t>=  1/n   [Hz]</a:t>
            </a:r>
          </a:p>
          <a:p>
            <a:endParaRPr lang="hu-HU" sz="2000" dirty="0"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000" dirty="0" smtClean="0">
                <a:cs typeface="Times New Roman" pitchFamily="18" charset="0"/>
              </a:rPr>
              <a:t>Amplitúdó </a:t>
            </a:r>
            <a:r>
              <a:rPr lang="hu-HU" sz="2000" dirty="0">
                <a:cs typeface="Times New Roman" pitchFamily="18" charset="0"/>
              </a:rPr>
              <a:t>nagysága [p</a:t>
            </a:r>
            <a:r>
              <a:rPr lang="hu-HU" sz="2000" dirty="0" smtClean="0">
                <a:cs typeface="Times New Roman" pitchFamily="18" charset="0"/>
              </a:rPr>
              <a:t>].  </a:t>
            </a:r>
            <a:r>
              <a:rPr lang="hu-HU" sz="2000" dirty="0">
                <a:cs typeface="Times New Roman" pitchFamily="18" charset="0"/>
              </a:rPr>
              <a:t>A hangnyomás időbeli lefutása háromszög függvény alakú</a:t>
            </a:r>
            <a:r>
              <a:rPr lang="hu-HU" sz="2000" dirty="0" smtClean="0">
                <a:cs typeface="Times New Roman" pitchFamily="18" charset="0"/>
              </a:rPr>
              <a:t>.</a:t>
            </a:r>
          </a:p>
          <a:p>
            <a:r>
              <a:rPr lang="hu-HU" sz="2000" dirty="0" smtClean="0"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hu-HU" sz="2000" b="1" dirty="0" smtClean="0">
                <a:cs typeface="Times New Roman" pitchFamily="18" charset="0"/>
              </a:rPr>
              <a:t>Színképe</a:t>
            </a:r>
            <a:r>
              <a:rPr lang="hu-HU" sz="2000" dirty="0" smtClean="0">
                <a:cs typeface="Times New Roman" pitchFamily="18" charset="0"/>
              </a:rPr>
              <a:t> [dB/Hz]. Az alaphangból és a </a:t>
            </a:r>
            <a:r>
              <a:rPr lang="hu-HU" sz="2000" dirty="0" err="1" smtClean="0">
                <a:cs typeface="Times New Roman" pitchFamily="18" charset="0"/>
              </a:rPr>
              <a:t>felharmónikusokból</a:t>
            </a:r>
            <a:r>
              <a:rPr lang="hu-HU" sz="2000" dirty="0" smtClean="0">
                <a:cs typeface="Times New Roman" pitchFamily="18" charset="0"/>
              </a:rPr>
              <a:t> áll:</a:t>
            </a:r>
          </a:p>
          <a:p>
            <a:pPr marL="285750" indent="-285750">
              <a:buFontTx/>
              <a:buChar char="-"/>
            </a:pPr>
            <a:endParaRPr lang="hu-HU" sz="2000" dirty="0" smtClean="0">
              <a:cs typeface="Times New Roman" pitchFamily="18" charset="0"/>
            </a:endParaRPr>
          </a:p>
          <a:p>
            <a:r>
              <a:rPr lang="hu-HU" sz="2000" dirty="0">
                <a:cs typeface="Times New Roman" pitchFamily="18" charset="0"/>
              </a:rPr>
              <a:t> </a:t>
            </a:r>
            <a:r>
              <a:rPr lang="hu-HU" sz="2000" dirty="0" smtClean="0">
                <a:cs typeface="Times New Roman" pitchFamily="18" charset="0"/>
              </a:rPr>
              <a:t>    </a:t>
            </a:r>
            <a:r>
              <a:rPr lang="hu-HU" sz="2000" dirty="0" err="1" smtClean="0">
                <a:cs typeface="Times New Roman" pitchFamily="18" charset="0"/>
              </a:rPr>
              <a:t>f</a:t>
            </a:r>
            <a:r>
              <a:rPr lang="hu-HU" sz="2000" baseline="-30000" dirty="0" err="1" smtClean="0">
                <a:cs typeface="Times New Roman" pitchFamily="18" charset="0"/>
              </a:rPr>
              <a:t>n</a:t>
            </a:r>
            <a:r>
              <a:rPr lang="hu-HU" sz="2000" dirty="0" smtClean="0">
                <a:cs typeface="Times New Roman" pitchFamily="18" charset="0"/>
              </a:rPr>
              <a:t>=nf</a:t>
            </a:r>
            <a:r>
              <a:rPr lang="hu-HU" sz="2000" baseline="-30000" dirty="0" smtClean="0">
                <a:cs typeface="Times New Roman" pitchFamily="18" charset="0"/>
              </a:rPr>
              <a:t>0 </a:t>
            </a:r>
            <a:r>
              <a:rPr lang="hu-HU" sz="2000" dirty="0" smtClean="0">
                <a:cs typeface="Times New Roman" pitchFamily="18" charset="0"/>
              </a:rPr>
              <a:t>, ahol n=1,2,3,4,5,6….  Egész szám, </a:t>
            </a:r>
          </a:p>
          <a:p>
            <a:endParaRPr lang="hu-HU" sz="2000" dirty="0" smtClean="0">
              <a:cs typeface="Times New Roman" pitchFamily="18" charset="0"/>
            </a:endParaRPr>
          </a:p>
          <a:p>
            <a:r>
              <a:rPr lang="hu-HU" sz="2000" dirty="0" smtClean="0">
                <a:cs typeface="Times New Roman" pitchFamily="18" charset="0"/>
              </a:rPr>
              <a:t>     és amplitúdójuk 12dB/oktáv eséssel csökken.</a:t>
            </a:r>
          </a:p>
          <a:p>
            <a:endParaRPr lang="hu-HU" sz="2000" dirty="0">
              <a:cs typeface="Times New Roman" pitchFamily="18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0C7E5-921F-4ECD-AE34-FA8B7BD5F57C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3131840" cy="308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dirty="0"/>
              <a:t>Mi az </a:t>
            </a:r>
            <a:r>
              <a:rPr lang="hu-HU" dirty="0" smtClean="0"/>
              <a:t>alapfrekvencia </a:t>
            </a:r>
            <a:r>
              <a:rPr lang="hu-HU" dirty="0" smtClean="0"/>
              <a:t>definíciója a beszédakusztikában?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Hogyan </a:t>
            </a:r>
            <a:r>
              <a:rPr lang="hu-HU" dirty="0"/>
              <a:t>állapítaná meg az </a:t>
            </a:r>
            <a:r>
              <a:rPr lang="hu-HU" dirty="0" smtClean="0"/>
              <a:t>alapfrekvenciát?</a:t>
            </a:r>
          </a:p>
          <a:p>
            <a:pPr lvl="1"/>
            <a:r>
              <a:rPr lang="hu-HU" dirty="0" smtClean="0"/>
              <a:t>Időbeli megoldás</a:t>
            </a:r>
          </a:p>
          <a:p>
            <a:pPr lvl="2"/>
            <a:r>
              <a:rPr lang="hu-HU" dirty="0" smtClean="0">
                <a:solidFill>
                  <a:schemeClr val="bg1"/>
                </a:solidFill>
              </a:rPr>
              <a:t>Periódusidő leolvasása</a:t>
            </a:r>
          </a:p>
          <a:p>
            <a:pPr lvl="1"/>
            <a:r>
              <a:rPr lang="hu-HU" dirty="0" smtClean="0"/>
              <a:t>Frekvenciabeli megoldás</a:t>
            </a:r>
          </a:p>
          <a:p>
            <a:pPr lvl="2"/>
            <a:r>
              <a:rPr lang="hu-HU" dirty="0" smtClean="0">
                <a:solidFill>
                  <a:schemeClr val="bg1"/>
                </a:solidFill>
              </a:rPr>
              <a:t>Vonalas spektrumon az alapfrekvencia helyének leolvasása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Mi az </a:t>
            </a:r>
            <a:r>
              <a:rPr lang="hu-HU" dirty="0" smtClean="0"/>
              <a:t>alapfrekvencia </a:t>
            </a:r>
            <a:r>
              <a:rPr lang="hu-HU" dirty="0" smtClean="0"/>
              <a:t>definíciója a beszédakusztikában?</a:t>
            </a:r>
            <a:endParaRPr lang="hu-HU" dirty="0" smtClean="0"/>
          </a:p>
          <a:p>
            <a:pPr lvl="1"/>
            <a:r>
              <a:rPr lang="hu-HU" dirty="0" smtClean="0"/>
              <a:t>A hangszalagoknál kialakult zönge</a:t>
            </a:r>
            <a:br>
              <a:rPr lang="hu-HU" dirty="0" smtClean="0"/>
            </a:br>
            <a:r>
              <a:rPr lang="hu-HU" dirty="0" smtClean="0"/>
              <a:t>periódusideje</a:t>
            </a:r>
          </a:p>
          <a:p>
            <a:r>
              <a:rPr lang="hu-HU" dirty="0" smtClean="0"/>
              <a:t>Hogyan </a:t>
            </a:r>
            <a:r>
              <a:rPr lang="hu-HU" dirty="0"/>
              <a:t>állapítaná meg az </a:t>
            </a:r>
            <a:r>
              <a:rPr lang="hu-HU" dirty="0" smtClean="0"/>
              <a:t>alapfrekvenciát?</a:t>
            </a:r>
          </a:p>
          <a:p>
            <a:pPr lvl="1"/>
            <a:r>
              <a:rPr lang="hu-HU" dirty="0" smtClean="0"/>
              <a:t>Időbeli megoldás</a:t>
            </a:r>
          </a:p>
          <a:p>
            <a:pPr lvl="2"/>
            <a:r>
              <a:rPr lang="hu-HU" dirty="0" smtClean="0"/>
              <a:t>Periódusidő leolvasása</a:t>
            </a:r>
          </a:p>
          <a:p>
            <a:pPr lvl="1"/>
            <a:r>
              <a:rPr lang="hu-HU" dirty="0" smtClean="0"/>
              <a:t>Frekvenciabeli megoldás</a:t>
            </a:r>
          </a:p>
          <a:p>
            <a:pPr lvl="2"/>
            <a:r>
              <a:rPr lang="hu-HU" dirty="0" smtClean="0"/>
              <a:t>Vonalas spektrumon az alapfrekvencia helyének leolvasása</a:t>
            </a:r>
          </a:p>
          <a:p>
            <a:pPr marL="777240" lvl="2" indent="0">
              <a:buNone/>
            </a:pPr>
            <a:r>
              <a:rPr lang="hu-HU" dirty="0" smtClean="0"/>
              <a:t>(valós példa </a:t>
            </a:r>
            <a:r>
              <a:rPr lang="hu-HU" dirty="0" err="1" smtClean="0"/>
              <a:t>Praat-al</a:t>
            </a:r>
            <a:r>
              <a:rPr lang="hu-HU" dirty="0" smtClean="0"/>
              <a:t>)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48</a:t>
            </a:fld>
            <a:endParaRPr lang="hu-HU" dirty="0"/>
          </a:p>
        </p:txBody>
      </p:sp>
      <p:pic>
        <p:nvPicPr>
          <p:cNvPr id="1026" name="Picture 2" descr="http://mirlab.org/jang/books/audioSignalProcessing/image/humanSpeechProduction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" y="1123720"/>
            <a:ext cx="8420316" cy="47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51520" y="548680"/>
            <a:ext cx="808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Gerjesztés típusa                A képzési hely által hangolt                beszédproduktum</a:t>
            </a:r>
          </a:p>
          <a:p>
            <a:r>
              <a:rPr lang="hu-HU" dirty="0" smtClean="0"/>
              <a:t>		           hangképző csatorna rezonanciája</a:t>
            </a:r>
          </a:p>
          <a:p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726394" y="5941084"/>
            <a:ext cx="2086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Hangszalag rezgés</a:t>
            </a:r>
          </a:p>
          <a:p>
            <a:r>
              <a:rPr lang="hu-HU" dirty="0" smtClean="0"/>
              <a:t>Súrlódási zörej</a:t>
            </a:r>
          </a:p>
          <a:p>
            <a:r>
              <a:rPr lang="hu-HU" dirty="0" smtClean="0"/>
              <a:t>Zárfelpattanási zörej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19672" y="0"/>
            <a:ext cx="562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 komplex beszédhangok kialakítása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5489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zövegdoboz 1"/>
          <p:cNvSpPr txBox="1">
            <a:spLocks noChangeArrowheads="1"/>
          </p:cNvSpPr>
          <p:nvPr/>
        </p:nvSpPr>
        <p:spPr bwMode="auto">
          <a:xfrm>
            <a:off x="755650" y="1700213"/>
            <a:ext cx="72216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cs typeface="Times New Roman" pitchFamily="18" charset="0"/>
              </a:rPr>
              <a:t>A hangképzés rezonanciaelméleti </a:t>
            </a:r>
            <a:r>
              <a:rPr lang="hu-HU" sz="3200" dirty="0" smtClean="0">
                <a:cs typeface="Times New Roman" pitchFamily="18" charset="0"/>
              </a:rPr>
              <a:t>modellje</a:t>
            </a:r>
          </a:p>
          <a:p>
            <a:r>
              <a:rPr lang="hu-HU" sz="3200" dirty="0" smtClean="0">
                <a:cs typeface="Times New Roman" pitchFamily="18" charset="0"/>
              </a:rPr>
              <a:t>(gerjesztett szűrőmodellje)</a:t>
            </a:r>
            <a:endParaRPr lang="hu-HU" sz="3200" dirty="0"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18C12-C34F-44DD-B03C-17F818F07275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6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a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89000"/>
            <a:ext cx="84582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9D93-77FF-4BBF-B5FB-4A1DC78FD60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zövegdoboz 2"/>
          <p:cNvSpPr txBox="1">
            <a:spLocks noChangeArrowheads="1"/>
          </p:cNvSpPr>
          <p:nvPr/>
        </p:nvSpPr>
        <p:spPr bwMode="auto">
          <a:xfrm>
            <a:off x="177176" y="44624"/>
            <a:ext cx="896682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hu-HU" sz="2000" dirty="0"/>
          </a:p>
          <a:p>
            <a:pPr algn="just"/>
            <a:r>
              <a:rPr lang="hu-HU" sz="2000" dirty="0"/>
              <a:t>Hangképzéskor a </a:t>
            </a:r>
            <a:r>
              <a:rPr lang="hu-HU" sz="2000" b="1" dirty="0" smtClean="0"/>
              <a:t>hangforrás  </a:t>
            </a:r>
            <a:r>
              <a:rPr lang="hu-HU" sz="2000" dirty="0"/>
              <a:t>a rezgő hangszalag, </a:t>
            </a:r>
            <a:r>
              <a:rPr lang="hu-HU" sz="2000" dirty="0" smtClean="0"/>
              <a:t>amely háromszög alakú </a:t>
            </a:r>
            <a:r>
              <a:rPr lang="hu-HU" sz="2000" dirty="0"/>
              <a:t>hangnyomás-idő függvényt állít elő</a:t>
            </a:r>
            <a:r>
              <a:rPr lang="hu-HU" sz="2000" dirty="0" smtClean="0"/>
              <a:t>, amelynek színképe a </a:t>
            </a:r>
            <a:r>
              <a:rPr lang="hu-HU" sz="2000" b="1" dirty="0" smtClean="0"/>
              <a:t>zöngeszínkép</a:t>
            </a:r>
            <a:r>
              <a:rPr lang="hu-HU" sz="2000" dirty="0" smtClean="0"/>
              <a:t> </a:t>
            </a:r>
            <a:r>
              <a:rPr lang="hu-HU" sz="2000" b="1" dirty="0"/>
              <a:t>U(</a:t>
            </a:r>
            <a:r>
              <a:rPr lang="el-GR" sz="2000" dirty="0"/>
              <a:t>ω</a:t>
            </a:r>
            <a:r>
              <a:rPr lang="hu-HU" sz="2000" b="1" dirty="0" smtClean="0"/>
              <a:t>).  </a:t>
            </a:r>
            <a:r>
              <a:rPr lang="hu-HU" sz="2000" dirty="0" smtClean="0"/>
              <a:t>E a színkép az alaphangból és felhangokból, az alaphang egész számú többszöröseiből áll, melyeknek intenzitása 12 dB/ oktáv eséssel csökken.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A zöngeszínképet az adott hang </a:t>
            </a:r>
            <a:r>
              <a:rPr lang="hu-HU" sz="2000" b="1" dirty="0" smtClean="0"/>
              <a:t>képzési helye </a:t>
            </a:r>
            <a:r>
              <a:rPr lang="hu-HU" sz="2000" dirty="0" smtClean="0"/>
              <a:t>befolyásolja. Mivel a képzési hely határozza meg a </a:t>
            </a:r>
            <a:r>
              <a:rPr lang="hu-HU" sz="2000" b="1" dirty="0" smtClean="0"/>
              <a:t>hangképző </a:t>
            </a:r>
            <a:r>
              <a:rPr lang="hu-HU" sz="2000" b="1" dirty="0"/>
              <a:t>csatorna  </a:t>
            </a:r>
            <a:r>
              <a:rPr lang="hu-HU" sz="2000" b="1" dirty="0" smtClean="0"/>
              <a:t>rezonanciafrekvenciáit </a:t>
            </a:r>
            <a:r>
              <a:rPr lang="hu-HU" sz="2000" b="1" dirty="0"/>
              <a:t>T(</a:t>
            </a:r>
            <a:r>
              <a:rPr lang="el-GR" sz="2000" b="1" dirty="0"/>
              <a:t>ω</a:t>
            </a:r>
            <a:r>
              <a:rPr lang="hu-HU" sz="2000" b="1" dirty="0" smtClean="0"/>
              <a:t>). </a:t>
            </a:r>
            <a:r>
              <a:rPr lang="hu-HU" sz="2000" dirty="0" smtClean="0"/>
              <a:t>A képzési hely függvényében egyes felhangok felerősödnek, egyesek elnyomódnak.</a:t>
            </a:r>
          </a:p>
          <a:p>
            <a:r>
              <a:rPr lang="hu-HU" sz="2000" b="1" dirty="0"/>
              <a:t>A </a:t>
            </a:r>
            <a:r>
              <a:rPr lang="hu-HU" sz="2000" b="1" dirty="0" smtClean="0"/>
              <a:t>hangképző </a:t>
            </a:r>
            <a:r>
              <a:rPr lang="hu-HU" sz="2000" b="1" dirty="0"/>
              <a:t>csatorna rezonancia </a:t>
            </a:r>
            <a:r>
              <a:rPr lang="hu-HU" sz="2000" b="1" dirty="0" smtClean="0"/>
              <a:t>frekvenciái a formánsok</a:t>
            </a:r>
            <a:r>
              <a:rPr lang="hu-HU" sz="2000" b="1" dirty="0"/>
              <a:t>: F1, F2, F3, </a:t>
            </a:r>
            <a:r>
              <a:rPr lang="hu-HU" sz="2000" b="1" dirty="0" smtClean="0"/>
              <a:t>F4</a:t>
            </a:r>
            <a:r>
              <a:rPr lang="hu-HU" sz="1600" dirty="0" smtClean="0"/>
              <a:t>, a 	rezonancia </a:t>
            </a:r>
            <a:r>
              <a:rPr lang="hu-HU" sz="1600" dirty="0"/>
              <a:t>maximumok </a:t>
            </a:r>
            <a:r>
              <a:rPr lang="hu-HU" sz="1600" dirty="0" smtClean="0"/>
              <a:t>frekvenciaértékei</a:t>
            </a:r>
            <a:r>
              <a:rPr lang="hu-HU" sz="1600" dirty="0"/>
              <a:t>. </a:t>
            </a:r>
            <a:endParaRPr lang="hu-HU" sz="16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A  </a:t>
            </a:r>
            <a:r>
              <a:rPr lang="hu-HU" sz="1600" dirty="0"/>
              <a:t>rezonancia szélességét (a </a:t>
            </a:r>
            <a:r>
              <a:rPr lang="hu-HU" sz="1600" dirty="0" smtClean="0"/>
              <a:t>rezonanciagörbe </a:t>
            </a:r>
            <a:r>
              <a:rPr lang="hu-HU" sz="1600" dirty="0"/>
              <a:t>maximuma – 3 dB intenzitásértéknél mért </a:t>
            </a:r>
            <a:r>
              <a:rPr lang="hu-HU" sz="1600" dirty="0" smtClean="0"/>
              <a:t>	frekvenciaszélességet</a:t>
            </a:r>
            <a:r>
              <a:rPr lang="hu-HU" sz="1600" dirty="0"/>
              <a:t>)  pedig B</a:t>
            </a:r>
            <a:r>
              <a:rPr lang="hu-HU" sz="1600" baseline="-25000" dirty="0"/>
              <a:t>1</a:t>
            </a:r>
            <a:r>
              <a:rPr lang="hu-HU" sz="1600" dirty="0"/>
              <a:t>, </a:t>
            </a:r>
            <a:r>
              <a:rPr lang="hu-HU" sz="1600" dirty="0" smtClean="0"/>
              <a:t>B</a:t>
            </a:r>
            <a:r>
              <a:rPr lang="hu-HU" sz="1600" baseline="-25000" dirty="0" smtClean="0"/>
              <a:t>2</a:t>
            </a:r>
            <a:r>
              <a:rPr lang="hu-HU" sz="1600" dirty="0"/>
              <a:t>, B</a:t>
            </a:r>
            <a:r>
              <a:rPr lang="hu-HU" sz="1600" baseline="-25000" dirty="0"/>
              <a:t>3</a:t>
            </a:r>
            <a:r>
              <a:rPr lang="hu-HU" sz="1600" dirty="0"/>
              <a:t>,….</a:t>
            </a:r>
            <a:r>
              <a:rPr lang="hu-HU" sz="1600" dirty="0" err="1"/>
              <a:t>B</a:t>
            </a:r>
            <a:r>
              <a:rPr lang="hu-HU" sz="1600" baseline="-25000" dirty="0" err="1"/>
              <a:t>n</a:t>
            </a:r>
            <a:r>
              <a:rPr lang="hu-HU" sz="1600" dirty="0"/>
              <a:t> betűkkel jelöljük. 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Ezt befolyásolja még a </a:t>
            </a:r>
            <a:r>
              <a:rPr lang="hu-HU" sz="2000" b="1" dirty="0"/>
              <a:t>sugárzási ellenállás R(</a:t>
            </a:r>
            <a:r>
              <a:rPr lang="el-GR" sz="2000" b="1" dirty="0"/>
              <a:t>ω</a:t>
            </a:r>
            <a:r>
              <a:rPr lang="hu-HU" sz="2000" b="1" dirty="0"/>
              <a:t>)</a:t>
            </a:r>
            <a:r>
              <a:rPr lang="hu-HU" sz="2000" dirty="0"/>
              <a:t>, ami lényegében </a:t>
            </a:r>
            <a:r>
              <a:rPr lang="hu-HU" sz="2000" dirty="0" smtClean="0"/>
              <a:t>magas frekvenciák </a:t>
            </a:r>
            <a:r>
              <a:rPr lang="hu-HU" sz="2000" dirty="0"/>
              <a:t>erősebb kiemelését jelenti</a:t>
            </a:r>
            <a:r>
              <a:rPr lang="hu-HU" sz="2000" dirty="0" smtClean="0"/>
              <a:t>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b="1" dirty="0">
                <a:solidFill>
                  <a:srgbClr val="FF0000"/>
                </a:solidFill>
              </a:rPr>
              <a:t>A beszédjel alapvetően e három komponens által képzett </a:t>
            </a:r>
            <a:r>
              <a:rPr lang="hu-HU" sz="2000" b="1" dirty="0" smtClean="0">
                <a:solidFill>
                  <a:srgbClr val="FF0000"/>
                </a:solidFill>
              </a:rPr>
              <a:t>átviteli </a:t>
            </a:r>
            <a:r>
              <a:rPr lang="hu-HU" sz="2000" b="1" dirty="0">
                <a:solidFill>
                  <a:srgbClr val="FF0000"/>
                </a:solidFill>
              </a:rPr>
              <a:t>függvény szorzataként áll össze. 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r>
              <a:rPr lang="hu-HU" sz="2400" b="1" dirty="0" smtClean="0"/>
              <a:t>		P(</a:t>
            </a:r>
            <a:r>
              <a:rPr lang="el-GR" sz="2400" b="1" dirty="0"/>
              <a:t>ω</a:t>
            </a:r>
            <a:r>
              <a:rPr lang="hu-HU" sz="2400" b="1" dirty="0" smtClean="0"/>
              <a:t>)=</a:t>
            </a:r>
            <a:r>
              <a:rPr lang="hu-HU" sz="2400" b="1" dirty="0"/>
              <a:t> U(</a:t>
            </a:r>
            <a:r>
              <a:rPr lang="el-GR" sz="2400" dirty="0"/>
              <a:t>ω</a:t>
            </a:r>
            <a:r>
              <a:rPr lang="hu-HU" sz="2400" b="1" dirty="0" smtClean="0"/>
              <a:t>) . </a:t>
            </a:r>
            <a:r>
              <a:rPr lang="hu-HU" sz="2400" b="1" dirty="0"/>
              <a:t>T(</a:t>
            </a:r>
            <a:r>
              <a:rPr lang="el-GR" sz="2400" b="1" dirty="0"/>
              <a:t>ω</a:t>
            </a:r>
            <a:r>
              <a:rPr lang="hu-HU" sz="2400" b="1" dirty="0" smtClean="0"/>
              <a:t>) . </a:t>
            </a:r>
            <a:r>
              <a:rPr lang="hu-HU" sz="2400" b="1" dirty="0"/>
              <a:t>R(</a:t>
            </a:r>
            <a:r>
              <a:rPr lang="el-GR" sz="2400" b="1" dirty="0"/>
              <a:t>ω</a:t>
            </a:r>
            <a:r>
              <a:rPr lang="hu-HU" sz="2400" b="1" dirty="0"/>
              <a:t>)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0E278-2E40-4540-878C-B5C7077E816D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00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Fourier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1616" y="0"/>
            <a:ext cx="6046787" cy="691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0" y="-104334"/>
            <a:ext cx="3851275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b="1" dirty="0"/>
          </a:p>
          <a:p>
            <a:endParaRPr lang="hu-HU" b="1" dirty="0"/>
          </a:p>
          <a:p>
            <a:r>
              <a:rPr lang="hu-HU" b="1" dirty="0" smtClean="0"/>
              <a:t>Hangforrás -  U(</a:t>
            </a:r>
            <a:r>
              <a:rPr lang="el-GR" dirty="0" smtClean="0"/>
              <a:t>ω</a:t>
            </a:r>
            <a:r>
              <a:rPr lang="hu-HU" b="1" dirty="0" smtClean="0"/>
              <a:t>) :</a:t>
            </a:r>
            <a:endParaRPr lang="hu-HU" b="1" dirty="0"/>
          </a:p>
          <a:p>
            <a:r>
              <a:rPr lang="hu-HU" b="1" dirty="0"/>
              <a:t> </a:t>
            </a:r>
            <a:r>
              <a:rPr lang="hu-HU" sz="1600" dirty="0"/>
              <a:t>a rezgő </a:t>
            </a:r>
            <a:r>
              <a:rPr lang="hu-HU" sz="1600" dirty="0" smtClean="0"/>
              <a:t>hangszalag, amely háromszög alakú hangnyomás-idő függvényt állít elő,</a:t>
            </a:r>
          </a:p>
          <a:p>
            <a:r>
              <a:rPr lang="hu-HU" sz="1600" dirty="0" smtClean="0"/>
              <a:t>Amelynek színképe</a:t>
            </a:r>
            <a:endParaRPr lang="hu-HU" sz="1600" dirty="0"/>
          </a:p>
          <a:p>
            <a:endParaRPr lang="hu-HU" b="1" dirty="0"/>
          </a:p>
          <a:p>
            <a:endParaRPr lang="hu-HU" b="1" dirty="0"/>
          </a:p>
          <a:p>
            <a:r>
              <a:rPr lang="hu-HU" b="1" dirty="0" smtClean="0"/>
              <a:t>Rezonátor  - T(</a:t>
            </a:r>
            <a:r>
              <a:rPr lang="el-GR" b="1" dirty="0" smtClean="0"/>
              <a:t>ω</a:t>
            </a:r>
            <a:r>
              <a:rPr lang="hu-HU" b="1" dirty="0" smtClean="0"/>
              <a:t>) :</a:t>
            </a:r>
            <a:endParaRPr lang="hu-HU" b="1" dirty="0"/>
          </a:p>
          <a:p>
            <a:r>
              <a:rPr lang="hu-HU" sz="1600" dirty="0"/>
              <a:t> a hangképző csatorna, színképe</a:t>
            </a:r>
          </a:p>
          <a:p>
            <a:r>
              <a:rPr lang="hu-HU" sz="1600" dirty="0"/>
              <a:t>F1 F2, F3 formánsfrekvenciák</a:t>
            </a:r>
          </a:p>
          <a:p>
            <a:r>
              <a:rPr lang="hu-HU" sz="1600" dirty="0"/>
              <a:t>B1, B2, B3 formánssávszélességek</a:t>
            </a:r>
          </a:p>
          <a:p>
            <a:endParaRPr lang="hu-HU" b="1" dirty="0"/>
          </a:p>
          <a:p>
            <a:r>
              <a:rPr lang="hu-HU" b="1" dirty="0" smtClean="0"/>
              <a:t>Sugárzási impedancia - R(</a:t>
            </a:r>
            <a:r>
              <a:rPr lang="el-GR" b="1" dirty="0" smtClean="0"/>
              <a:t>ω</a:t>
            </a:r>
            <a:r>
              <a:rPr lang="hu-HU" b="1" dirty="0" smtClean="0"/>
              <a:t>) </a:t>
            </a:r>
            <a:r>
              <a:rPr lang="hu-HU" dirty="0" smtClean="0"/>
              <a:t>:</a:t>
            </a:r>
            <a:endParaRPr lang="hu-HU" b="1" dirty="0"/>
          </a:p>
          <a:p>
            <a:r>
              <a:rPr lang="hu-HU" dirty="0" smtClean="0"/>
              <a:t>szájnyílás </a:t>
            </a:r>
            <a:r>
              <a:rPr lang="hu-HU" dirty="0"/>
              <a:t>kisugárzásánál </a:t>
            </a:r>
            <a:endParaRPr lang="hu-HU" b="1" dirty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r>
              <a:rPr lang="hu-HU" b="1" dirty="0" smtClean="0"/>
              <a:t>Hangképzéskor </a:t>
            </a:r>
            <a:r>
              <a:rPr lang="hu-HU" b="1" dirty="0"/>
              <a:t>az eredő </a:t>
            </a:r>
            <a:r>
              <a:rPr lang="hu-HU" b="1" dirty="0" smtClean="0"/>
              <a:t>színkép - P(</a:t>
            </a:r>
            <a:r>
              <a:rPr lang="el-GR" b="1" dirty="0" smtClean="0"/>
              <a:t>ω</a:t>
            </a:r>
            <a:r>
              <a:rPr lang="hu-HU" b="1" dirty="0" smtClean="0"/>
              <a:t>):</a:t>
            </a:r>
            <a:endParaRPr lang="hu-HU" b="1" dirty="0"/>
          </a:p>
          <a:p>
            <a:r>
              <a:rPr lang="hu-HU" sz="1600" dirty="0" smtClean="0"/>
              <a:t>Az </a:t>
            </a:r>
            <a:r>
              <a:rPr lang="hu-HU" sz="1600" dirty="0"/>
              <a:t>ábrán a példa a magánhangzókra, zöngés mássalhangzók zöngetartalmára a pontos magyarázat, de zárfelpattanás (lökéshullám) és súrlódási zörej gerjesztés esetén is a három összetevő együtteséből alakul ki a végső hang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699792" y="5157192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2"/>
          <p:cNvCxnSpPr/>
          <p:nvPr/>
        </p:nvCxnSpPr>
        <p:spPr>
          <a:xfrm>
            <a:off x="2323629" y="1412776"/>
            <a:ext cx="1816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953072" y="2636912"/>
            <a:ext cx="1258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33907-DEF0-4DE0-83DC-6AF76466DA1F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592387" y="3789040"/>
            <a:ext cx="1258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zövegdoboz 1"/>
          <p:cNvSpPr txBox="1">
            <a:spLocks noChangeArrowheads="1"/>
          </p:cNvSpPr>
          <p:nvPr/>
        </p:nvSpPr>
        <p:spPr bwMode="auto">
          <a:xfrm>
            <a:off x="900113" y="1052513"/>
            <a:ext cx="674415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A végső hang kialakulásához a </a:t>
            </a:r>
            <a:r>
              <a:rPr lang="hu-HU" b="1" dirty="0"/>
              <a:t>hangtér  hatása </a:t>
            </a:r>
            <a:r>
              <a:rPr lang="hu-HU" dirty="0"/>
              <a:t>is  </a:t>
            </a:r>
            <a:r>
              <a:rPr lang="hu-HU" dirty="0" smtClean="0"/>
              <a:t>hozzájárul N(</a:t>
            </a:r>
            <a:r>
              <a:rPr lang="el-GR" dirty="0" smtClean="0"/>
              <a:t>ω</a:t>
            </a:r>
            <a:r>
              <a:rPr lang="hu-HU" dirty="0" smtClean="0"/>
              <a:t>).</a:t>
            </a:r>
            <a:endParaRPr lang="hu-HU" dirty="0"/>
          </a:p>
          <a:p>
            <a:r>
              <a:rPr lang="hu-HU" dirty="0" err="1"/>
              <a:t>Pl</a:t>
            </a:r>
            <a:r>
              <a:rPr lang="hu-HU" dirty="0"/>
              <a:t> környezeti zajok, visszhangok a kisugárzott hanghoz hozzáadódnak.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Így </a:t>
            </a:r>
            <a:r>
              <a:rPr lang="hu-HU" b="1" dirty="0"/>
              <a:t>a hangtérben az eredő beszédszínkép</a:t>
            </a:r>
            <a:r>
              <a:rPr lang="hu-HU" dirty="0"/>
              <a:t>: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r>
              <a:rPr lang="hu-HU" sz="2400" b="1" dirty="0"/>
              <a:t>P(</a:t>
            </a:r>
            <a:r>
              <a:rPr lang="el-GR" sz="2400" dirty="0"/>
              <a:t>ω</a:t>
            </a:r>
            <a:r>
              <a:rPr lang="hu-HU" sz="2400" b="1" dirty="0"/>
              <a:t>)  =  U(</a:t>
            </a:r>
            <a:r>
              <a:rPr lang="el-GR" sz="2400" dirty="0"/>
              <a:t>ω</a:t>
            </a:r>
            <a:r>
              <a:rPr lang="hu-HU" sz="2400" b="1" dirty="0"/>
              <a:t>)   .   T(</a:t>
            </a:r>
            <a:r>
              <a:rPr lang="el-GR" sz="2400" dirty="0"/>
              <a:t>ω</a:t>
            </a:r>
            <a:r>
              <a:rPr lang="hu-HU" sz="2400" b="1" dirty="0"/>
              <a:t>)   .   R(</a:t>
            </a:r>
            <a:r>
              <a:rPr lang="el-GR" sz="2400" dirty="0"/>
              <a:t>ω</a:t>
            </a:r>
            <a:r>
              <a:rPr lang="hu-HU" sz="2400" b="1" dirty="0"/>
              <a:t>)   +   N(</a:t>
            </a:r>
            <a:r>
              <a:rPr lang="el-GR" sz="2400" dirty="0"/>
              <a:t>ω</a:t>
            </a:r>
            <a:r>
              <a:rPr lang="hu-HU" sz="2400" b="1" dirty="0"/>
              <a:t>)</a:t>
            </a:r>
          </a:p>
          <a:p>
            <a:endParaRPr lang="en-GB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25D5-A865-43EB-AD49-EF1C2F597C7B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0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67544" y="404664"/>
            <a:ext cx="8075416" cy="61863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/>
              <a:t>A zöngétlen </a:t>
            </a:r>
            <a:r>
              <a:rPr lang="hu-HU" sz="2400" b="1" dirty="0" smtClean="0"/>
              <a:t>hangok </a:t>
            </a:r>
            <a:r>
              <a:rPr lang="hu-HU" sz="2400" dirty="0"/>
              <a:t>esetében a </a:t>
            </a:r>
            <a:r>
              <a:rPr lang="hu-HU" sz="2400" b="1" dirty="0"/>
              <a:t>U(</a:t>
            </a:r>
            <a:r>
              <a:rPr lang="el-GR" sz="2400" dirty="0"/>
              <a:t>ω</a:t>
            </a:r>
            <a:r>
              <a:rPr lang="hu-HU" sz="2400" b="1" dirty="0" smtClean="0"/>
              <a:t>) </a:t>
            </a:r>
            <a:r>
              <a:rPr lang="hu-HU" sz="2400" dirty="0" smtClean="0"/>
              <a:t>gerjesztő </a:t>
            </a:r>
            <a:r>
              <a:rPr lang="hu-HU" sz="2400" dirty="0"/>
              <a:t>függvény lehet </a:t>
            </a:r>
            <a:r>
              <a:rPr lang="hu-HU" sz="2400" dirty="0" smtClean="0"/>
              <a:t>:</a:t>
            </a:r>
          </a:p>
          <a:p>
            <a:endParaRPr lang="hu-HU" b="1" dirty="0"/>
          </a:p>
          <a:p>
            <a:r>
              <a:rPr lang="hu-HU" sz="2400" b="1" dirty="0" smtClean="0"/>
              <a:t>súrlódási zörej, </a:t>
            </a:r>
          </a:p>
          <a:p>
            <a:r>
              <a:rPr lang="hu-HU" dirty="0" smtClean="0"/>
              <a:t>ahol </a:t>
            </a:r>
            <a:r>
              <a:rPr lang="hu-HU" dirty="0"/>
              <a:t>a súrlódási zörejt a résen kiáramló </a:t>
            </a:r>
            <a:r>
              <a:rPr lang="hu-HU" dirty="0" smtClean="0"/>
              <a:t>levegő örvényleszakadása </a:t>
            </a:r>
            <a:r>
              <a:rPr lang="hu-HU" dirty="0"/>
              <a:t>okozza, </a:t>
            </a:r>
            <a:endParaRPr lang="hu-HU" dirty="0" smtClean="0"/>
          </a:p>
          <a:p>
            <a:r>
              <a:rPr lang="hu-HU" dirty="0" smtClean="0"/>
              <a:t>Pl</a:t>
            </a:r>
            <a:r>
              <a:rPr lang="hu-HU" dirty="0"/>
              <a:t>. a réshangok képzésénél,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vagy lehet </a:t>
            </a:r>
          </a:p>
          <a:p>
            <a:endParaRPr lang="hu-HU" dirty="0" smtClean="0"/>
          </a:p>
          <a:p>
            <a:r>
              <a:rPr lang="hu-HU" sz="2400" b="1" dirty="0"/>
              <a:t>zárfelpattanási </a:t>
            </a:r>
            <a:r>
              <a:rPr lang="hu-HU" sz="2400" b="1" dirty="0" smtClean="0"/>
              <a:t>zörej</a:t>
            </a:r>
            <a:r>
              <a:rPr lang="hu-HU" sz="2400" dirty="0" smtClean="0"/>
              <a:t>, </a:t>
            </a:r>
          </a:p>
          <a:p>
            <a:r>
              <a:rPr lang="hu-HU" dirty="0" smtClean="0"/>
              <a:t>ami a </a:t>
            </a:r>
            <a:r>
              <a:rPr lang="hu-HU" dirty="0"/>
              <a:t>hangképző csatornában keletkezett zár felpattanásakor </a:t>
            </a:r>
            <a:r>
              <a:rPr lang="hu-HU" dirty="0" smtClean="0"/>
              <a:t>keletkezik. </a:t>
            </a:r>
          </a:p>
          <a:p>
            <a:endParaRPr lang="hu-HU" dirty="0" smtClean="0"/>
          </a:p>
          <a:p>
            <a:r>
              <a:rPr lang="hu-HU" sz="2400" dirty="0" smtClean="0"/>
              <a:t>Mindkét </a:t>
            </a:r>
            <a:r>
              <a:rPr lang="hu-HU" sz="2400" dirty="0"/>
              <a:t>esetben a zörej jellegű </a:t>
            </a:r>
            <a:r>
              <a:rPr lang="hu-HU" sz="2400" b="1" dirty="0"/>
              <a:t>U(</a:t>
            </a:r>
            <a:r>
              <a:rPr lang="el-GR" sz="2400" dirty="0"/>
              <a:t>ω</a:t>
            </a:r>
            <a:r>
              <a:rPr lang="hu-HU" sz="2400" b="1" dirty="0" smtClean="0"/>
              <a:t>) </a:t>
            </a:r>
            <a:r>
              <a:rPr lang="hu-HU" sz="2400" dirty="0" smtClean="0"/>
              <a:t>színképet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gerjesztett üreg </a:t>
            </a:r>
            <a:r>
              <a:rPr lang="hu-HU" sz="2400" b="1" dirty="0" smtClean="0"/>
              <a:t>T(</a:t>
            </a:r>
            <a:r>
              <a:rPr lang="el-GR" sz="2400" b="1" dirty="0"/>
              <a:t>ω</a:t>
            </a:r>
            <a:r>
              <a:rPr lang="hu-HU" sz="2400" b="1" dirty="0" smtClean="0"/>
              <a:t>)</a:t>
            </a:r>
            <a:r>
              <a:rPr lang="hu-HU" sz="2400" dirty="0" smtClean="0"/>
              <a:t> </a:t>
            </a:r>
            <a:r>
              <a:rPr lang="hu-HU" sz="2400" dirty="0"/>
              <a:t>rezonanciája </a:t>
            </a:r>
            <a:r>
              <a:rPr lang="hu-HU" sz="2400" dirty="0" smtClean="0"/>
              <a:t>befolyásolja</a:t>
            </a:r>
            <a:r>
              <a:rPr lang="hu-HU" sz="2400" dirty="0"/>
              <a:t>, </a:t>
            </a:r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színképi </a:t>
            </a:r>
            <a:r>
              <a:rPr lang="hu-HU" sz="2400" dirty="0"/>
              <a:t>súlypontokat alakítva ki az eredő </a:t>
            </a:r>
            <a:r>
              <a:rPr lang="hu-HU" sz="2400" b="1" dirty="0" smtClean="0"/>
              <a:t>P(</a:t>
            </a:r>
            <a:r>
              <a:rPr lang="el-GR" sz="2400" dirty="0" smtClean="0"/>
              <a:t>ω</a:t>
            </a:r>
            <a:r>
              <a:rPr lang="hu-HU" sz="2400" b="1" dirty="0" smtClean="0"/>
              <a:t>) </a:t>
            </a:r>
            <a:r>
              <a:rPr lang="hu-HU" sz="2400" dirty="0" smtClean="0"/>
              <a:t>színképben</a:t>
            </a:r>
            <a:r>
              <a:rPr lang="hu-HU" sz="2400" dirty="0"/>
              <a:t>. </a:t>
            </a:r>
            <a:endParaRPr lang="hu-HU" sz="2400" dirty="0" smtClean="0"/>
          </a:p>
          <a:p>
            <a:endParaRPr lang="hu-HU" dirty="0" smtClean="0"/>
          </a:p>
          <a:p>
            <a:endParaRPr lang="en-GB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347864" y="4941168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4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7"/>
          <p:cNvSpPr txBox="1">
            <a:spLocks noChangeArrowheads="1"/>
          </p:cNvSpPr>
          <p:nvPr/>
        </p:nvSpPr>
        <p:spPr bwMode="auto">
          <a:xfrm>
            <a:off x="574675" y="-138"/>
            <a:ext cx="8569325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/>
              <a:t>		</a:t>
            </a:r>
            <a:r>
              <a:rPr lang="hu-HU" sz="3600" b="1" dirty="0">
                <a:solidFill>
                  <a:srgbClr val="FF0000"/>
                </a:solidFill>
              </a:rPr>
              <a:t>Gerjesztés </a:t>
            </a:r>
            <a:r>
              <a:rPr lang="hu-HU" sz="3600" b="1" dirty="0" smtClean="0">
                <a:solidFill>
                  <a:srgbClr val="FF0000"/>
                </a:solidFill>
              </a:rPr>
              <a:t>típusai 1.</a:t>
            </a:r>
          </a:p>
          <a:p>
            <a:endParaRPr lang="hu-HU" sz="3600" b="1" dirty="0"/>
          </a:p>
          <a:p>
            <a:endParaRPr lang="hu-HU" sz="2400" b="1" dirty="0" smtClean="0"/>
          </a:p>
          <a:p>
            <a:r>
              <a:rPr lang="hu-HU" sz="2400" b="1" dirty="0" smtClean="0"/>
              <a:t>Gerjesztés	        Képzett hang       Előállított 			</a:t>
            </a:r>
            <a:r>
              <a:rPr lang="hu-HU" sz="2400" b="1" dirty="0"/>
              <a:t> U(</a:t>
            </a:r>
            <a:r>
              <a:rPr lang="el-GR" sz="2400" dirty="0"/>
              <a:t>ω</a:t>
            </a:r>
            <a:r>
              <a:rPr lang="hu-HU" sz="2400" b="1" dirty="0"/>
              <a:t>) </a:t>
            </a:r>
            <a:r>
              <a:rPr lang="hu-HU" sz="2400" b="1" dirty="0" smtClean="0"/>
              <a:t>					  beszédhangcsoportok 						  (fonetikai osztályok)</a:t>
            </a:r>
            <a:endParaRPr lang="hu-HU" sz="2400" b="1" dirty="0"/>
          </a:p>
          <a:p>
            <a:r>
              <a:rPr lang="hu-HU" sz="2000" b="1" dirty="0"/>
              <a:t>-------------------------------------------------------------------------------------------------</a:t>
            </a:r>
          </a:p>
          <a:p>
            <a:r>
              <a:rPr lang="hu-HU" b="1" dirty="0"/>
              <a:t>Hangszalag rezgés             zönge                  </a:t>
            </a:r>
            <a:r>
              <a:rPr lang="hu-HU" b="1" dirty="0" smtClean="0"/>
              <a:t>           magánhangzók</a:t>
            </a:r>
            <a:endParaRPr lang="hu-HU" b="1" dirty="0"/>
          </a:p>
          <a:p>
            <a:r>
              <a:rPr lang="hu-HU" sz="1600" dirty="0" smtClean="0"/>
              <a:t>periodikus</a:t>
            </a:r>
            <a:endParaRPr lang="hu-HU" sz="1600" dirty="0"/>
          </a:p>
          <a:p>
            <a:r>
              <a:rPr lang="hu-HU" sz="1600" dirty="0" smtClean="0"/>
              <a:t>hangnyomásváltozás </a:t>
            </a:r>
            <a:r>
              <a:rPr lang="hu-HU" b="1" dirty="0"/>
              <a:t>	 </a:t>
            </a:r>
            <a:r>
              <a:rPr lang="hu-HU" b="1" dirty="0" smtClean="0"/>
              <a:t>                                                  zöngés </a:t>
            </a:r>
            <a:r>
              <a:rPr lang="hu-HU" b="1" dirty="0"/>
              <a:t>mássalhangzók:</a:t>
            </a:r>
          </a:p>
          <a:p>
            <a:r>
              <a:rPr lang="hu-HU" b="1" dirty="0"/>
              <a:t>				                </a:t>
            </a:r>
            <a:r>
              <a:rPr lang="hu-HU" b="1" dirty="0" smtClean="0"/>
              <a:t>        rezonáns </a:t>
            </a:r>
            <a:r>
              <a:rPr lang="hu-HU" b="1" dirty="0"/>
              <a:t>jellegű mássalhangzók 				                   </a:t>
            </a:r>
            <a:r>
              <a:rPr lang="hu-HU" b="1" dirty="0" smtClean="0"/>
              <a:t>                     zöngés </a:t>
            </a:r>
            <a:r>
              <a:rPr lang="hu-HU" b="1" dirty="0"/>
              <a:t>zörejhangok</a:t>
            </a:r>
          </a:p>
          <a:p>
            <a:r>
              <a:rPr lang="hu-HU" b="1" dirty="0"/>
              <a:t>-------------------------------------------------------------------------------------------------</a:t>
            </a:r>
          </a:p>
          <a:p>
            <a:r>
              <a:rPr lang="hu-HU" b="1" dirty="0"/>
              <a:t>Résen kiáramló           </a:t>
            </a:r>
            <a:r>
              <a:rPr lang="hu-HU" b="1" dirty="0" smtClean="0"/>
              <a:t>súrlódási </a:t>
            </a:r>
            <a:r>
              <a:rPr lang="hu-HU" b="1" dirty="0"/>
              <a:t>zörej        </a:t>
            </a:r>
            <a:r>
              <a:rPr lang="hu-HU" b="1" dirty="0" smtClean="0"/>
              <a:t>            zöngétlen réshangok</a:t>
            </a:r>
            <a:endParaRPr lang="hu-HU" b="1" dirty="0"/>
          </a:p>
          <a:p>
            <a:r>
              <a:rPr lang="hu-HU" b="1" dirty="0"/>
              <a:t>levegő turbulens			              </a:t>
            </a:r>
            <a:r>
              <a:rPr lang="hu-HU" b="1" dirty="0" smtClean="0"/>
              <a:t>     zöngétlen zárrés </a:t>
            </a:r>
            <a:r>
              <a:rPr lang="hu-HU" b="1" dirty="0"/>
              <a:t>hangok (</a:t>
            </a:r>
            <a:r>
              <a:rPr lang="hu-HU" b="1" dirty="0" err="1"/>
              <a:t>affrikáták</a:t>
            </a:r>
            <a:r>
              <a:rPr lang="hu-HU" b="1" dirty="0"/>
              <a:t>)</a:t>
            </a:r>
          </a:p>
          <a:p>
            <a:r>
              <a:rPr lang="hu-HU" b="1" dirty="0"/>
              <a:t> áramlás</a:t>
            </a:r>
          </a:p>
          <a:p>
            <a:r>
              <a:rPr lang="hu-HU" b="1" dirty="0" smtClean="0"/>
              <a:t>--------------------------------------------------------------------------------------------------</a:t>
            </a:r>
            <a:endParaRPr lang="hu-HU" b="1" dirty="0"/>
          </a:p>
          <a:p>
            <a:r>
              <a:rPr lang="hu-HU" b="1" dirty="0" smtClean="0"/>
              <a:t>Zárfelpattanás</a:t>
            </a:r>
            <a:r>
              <a:rPr lang="hu-HU" b="1" dirty="0"/>
              <a:t>	         zárfelpattanási 	</a:t>
            </a:r>
            <a:r>
              <a:rPr lang="hu-HU" b="1" dirty="0" smtClean="0"/>
              <a:t>  zöngétlen zárhangok</a:t>
            </a:r>
            <a:endParaRPr lang="hu-HU" b="1" dirty="0"/>
          </a:p>
          <a:p>
            <a:r>
              <a:rPr lang="hu-HU" b="1" dirty="0"/>
              <a:t>			zörej		  </a:t>
            </a:r>
            <a:r>
              <a:rPr lang="hu-HU" b="1" dirty="0" smtClean="0"/>
              <a:t>zöngétlen zárréshangok(</a:t>
            </a:r>
            <a:r>
              <a:rPr lang="hu-HU" b="1" dirty="0" err="1" smtClean="0"/>
              <a:t>affrikáták</a:t>
            </a:r>
            <a:r>
              <a:rPr lang="hu-HU" b="1" dirty="0"/>
              <a:t>)	</a:t>
            </a:r>
          </a:p>
          <a:p>
            <a:r>
              <a:rPr lang="hu-HU" sz="2000" b="1" dirty="0"/>
              <a:t>---------------------------------------------------------------------------------------------------</a:t>
            </a:r>
          </a:p>
        </p:txBody>
      </p:sp>
      <p:sp>
        <p:nvSpPr>
          <p:cNvPr id="146435" name="Text Box 9"/>
          <p:cNvSpPr txBox="1">
            <a:spLocks noChangeArrowheads="1"/>
          </p:cNvSpPr>
          <p:nvPr/>
        </p:nvSpPr>
        <p:spPr bwMode="auto">
          <a:xfrm>
            <a:off x="1166813" y="136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8897B-9E98-446F-B568-3C0B3D7FCDF3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7"/>
          <p:cNvSpPr txBox="1">
            <a:spLocks noChangeArrowheads="1"/>
          </p:cNvSpPr>
          <p:nvPr/>
        </p:nvSpPr>
        <p:spPr bwMode="auto">
          <a:xfrm>
            <a:off x="395536" y="188640"/>
            <a:ext cx="856932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/>
              <a:t>		</a:t>
            </a:r>
            <a:r>
              <a:rPr lang="hu-HU" sz="3600" b="1" dirty="0">
                <a:solidFill>
                  <a:srgbClr val="FF0000"/>
                </a:solidFill>
              </a:rPr>
              <a:t>Gerjesztés </a:t>
            </a:r>
            <a:r>
              <a:rPr lang="hu-HU" sz="3600" b="1" dirty="0" smtClean="0">
                <a:solidFill>
                  <a:srgbClr val="FF0000"/>
                </a:solidFill>
              </a:rPr>
              <a:t>típusai 2</a:t>
            </a:r>
          </a:p>
          <a:p>
            <a:endParaRPr lang="hu-HU" sz="2000" b="1" dirty="0" smtClean="0"/>
          </a:p>
          <a:p>
            <a:r>
              <a:rPr lang="hu-HU" sz="2800" b="1" dirty="0" smtClean="0"/>
              <a:t>A hangcsoportok lehetnek tiszta és vegyes erjesztésűek.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Tiszta gerjesztés:</a:t>
            </a:r>
          </a:p>
          <a:p>
            <a:r>
              <a:rPr lang="hu-HU" sz="2000" dirty="0" smtClean="0"/>
              <a:t>Egyszerre egy típusú gerjesztéssel történik a beszédhang előállítása.</a:t>
            </a:r>
          </a:p>
          <a:p>
            <a:r>
              <a:rPr lang="hu-HU" sz="2000" dirty="0" smtClean="0"/>
              <a:t>Pl. magánhangzók, zöngétlen réshangok, zöngétlen zárhangok</a:t>
            </a:r>
            <a:endParaRPr lang="hu-HU" sz="2000" dirty="0"/>
          </a:p>
          <a:p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400" b="1" dirty="0" smtClean="0"/>
              <a:t>Vegyes gerjesztés:</a:t>
            </a:r>
          </a:p>
          <a:p>
            <a:r>
              <a:rPr lang="hu-HU" sz="2000" dirty="0"/>
              <a:t>ahol több egyidejű gerjesztés fordul elő egyetlen hang képzésén belül. </a:t>
            </a:r>
            <a:endParaRPr lang="hu-HU" sz="2000" dirty="0" smtClean="0"/>
          </a:p>
          <a:p>
            <a:r>
              <a:rPr lang="hu-HU" sz="2000" dirty="0" smtClean="0"/>
              <a:t>Pl.zöngés</a:t>
            </a:r>
            <a:r>
              <a:rPr lang="hu-HU" sz="2000" dirty="0"/>
              <a:t> réshangok, </a:t>
            </a:r>
            <a:r>
              <a:rPr lang="hu-HU" sz="2000" dirty="0" smtClean="0"/>
              <a:t>zöngés zárhangok, </a:t>
            </a:r>
            <a:r>
              <a:rPr lang="hu-HU" sz="2000" dirty="0" err="1" smtClean="0"/>
              <a:t>affrikáták</a:t>
            </a:r>
            <a:endParaRPr lang="hu-HU" sz="2000" dirty="0"/>
          </a:p>
          <a:p>
            <a:r>
              <a:rPr lang="hu-HU" dirty="0" smtClean="0"/>
              <a:t>A </a:t>
            </a:r>
            <a:r>
              <a:rPr lang="hu-HU" dirty="0"/>
              <a:t>zöngés zár-, illetve réshangok képzésekor a zárfelpattanási-, illetve súrlódási zörej mellett zöngés gerjesztési hang is része </a:t>
            </a:r>
            <a:r>
              <a:rPr lang="hu-HU" dirty="0" smtClean="0"/>
              <a:t>a </a:t>
            </a:r>
            <a:r>
              <a:rPr lang="hu-HU" dirty="0"/>
              <a:t>hangképzésnek.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gerjesztés típusait tekintve, a legösszetettebb hangok a zöngés zár-rés hangok, amelyekben mindhárom képzési forma szerepet játszik (zönge, súrlódási zörej és lökéshullámszerű zárfelpattanási zörej).</a:t>
            </a:r>
          </a:p>
          <a:p>
            <a:endParaRPr lang="hu-HU" sz="2400" b="1" dirty="0" smtClean="0"/>
          </a:p>
        </p:txBody>
      </p:sp>
      <p:sp>
        <p:nvSpPr>
          <p:cNvPr id="146435" name="Text Box 9"/>
          <p:cNvSpPr txBox="1">
            <a:spLocks noChangeArrowheads="1"/>
          </p:cNvSpPr>
          <p:nvPr/>
        </p:nvSpPr>
        <p:spPr bwMode="auto">
          <a:xfrm>
            <a:off x="1166813" y="136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8897B-9E98-446F-B568-3C0B3D7FCDF3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6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 descr="nyelv-magha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844675"/>
            <a:ext cx="5865813" cy="4400550"/>
          </a:xfrm>
        </p:spPr>
      </p:pic>
      <p:sp>
        <p:nvSpPr>
          <p:cNvPr id="147459" name="Text Box 10"/>
          <p:cNvSpPr txBox="1">
            <a:spLocks noChangeArrowheads="1"/>
          </p:cNvSpPr>
          <p:nvPr/>
        </p:nvSpPr>
        <p:spPr bwMode="auto">
          <a:xfrm>
            <a:off x="1043608" y="620688"/>
            <a:ext cx="6609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Képzéshelyek </a:t>
            </a:r>
            <a:r>
              <a:rPr lang="hu-HU" sz="3600" b="1" dirty="0" smtClean="0">
                <a:solidFill>
                  <a:srgbClr val="FF0000"/>
                </a:solidFill>
              </a:rPr>
              <a:t>magánhangzóknál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F1C19-F27D-4DAE-98E1-977347959AFF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8483" name="Picture 8" descr="maghang-fonetikai rendsze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4813"/>
            <a:ext cx="8143875" cy="61087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3CC2E-4D07-4044-A961-6469F4814229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maghang-kepzeshe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60350"/>
            <a:ext cx="8066087" cy="6049963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7134-FEC2-4977-93A5-11A1A9141DC6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9"/>
          <p:cNvSpPr txBox="1">
            <a:spLocks noChangeArrowheads="1"/>
          </p:cNvSpPr>
          <p:nvPr/>
        </p:nvSpPr>
        <p:spPr bwMode="auto">
          <a:xfrm>
            <a:off x="973862" y="315913"/>
            <a:ext cx="658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Képzéshelyek </a:t>
            </a:r>
            <a:r>
              <a:rPr lang="hu-HU" sz="3600" b="1" dirty="0" smtClean="0">
                <a:solidFill>
                  <a:srgbClr val="FF0000"/>
                </a:solidFill>
              </a:rPr>
              <a:t>mássalhangzóknál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5BD5F-C33D-476D-97EA-F1050CAEA64F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hangképző csatorna különböző helyein képezünk zörejeket szűkületek és zárfelpattanások létrehozásával:</a:t>
            </a:r>
          </a:p>
          <a:p>
            <a:r>
              <a:rPr lang="hu-HU" sz="2000" i="1" dirty="0" smtClean="0"/>
              <a:t>Bilabiális</a:t>
            </a:r>
          </a:p>
          <a:p>
            <a:r>
              <a:rPr lang="hu-HU" sz="2000" i="1" dirty="0" smtClean="0"/>
              <a:t>Labiodentális</a:t>
            </a:r>
          </a:p>
          <a:p>
            <a:r>
              <a:rPr lang="hu-HU" sz="2000" i="1" dirty="0" err="1" smtClean="0"/>
              <a:t>Dentialveoláris</a:t>
            </a:r>
            <a:endParaRPr lang="hu-HU" sz="2000" i="1" dirty="0" smtClean="0"/>
          </a:p>
          <a:p>
            <a:r>
              <a:rPr lang="hu-HU" sz="2000" i="1" dirty="0" smtClean="0"/>
              <a:t>Pre-palatális </a:t>
            </a:r>
          </a:p>
          <a:p>
            <a:r>
              <a:rPr lang="hu-HU" sz="2000" i="1" dirty="0" err="1" smtClean="0"/>
              <a:t>Palato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alveolaris</a:t>
            </a:r>
            <a:endParaRPr lang="hu-HU" sz="2000" i="1" dirty="0" smtClean="0"/>
          </a:p>
          <a:p>
            <a:r>
              <a:rPr lang="hu-HU" sz="2000" i="1" dirty="0" smtClean="0"/>
              <a:t>Veláris</a:t>
            </a:r>
          </a:p>
          <a:p>
            <a:r>
              <a:rPr lang="hu-HU" sz="2000" i="1" dirty="0" err="1" smtClean="0"/>
              <a:t>Glottális</a:t>
            </a:r>
            <a:r>
              <a:rPr lang="hu-HU" sz="2000" i="1" dirty="0" smtClean="0"/>
              <a:t> mássalhangzók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68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0"/>
            <a:ext cx="95154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Nyelvtan: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/>
              <a:t>fonetika</a:t>
            </a:r>
            <a:r>
              <a:rPr lang="hu-HU" sz="2400" b="1" dirty="0"/>
              <a:t>: fonémák biológiai, akusztikai, nyelvi leírása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phonológia</a:t>
            </a:r>
            <a:r>
              <a:rPr lang="hu-HU" sz="2400" b="1" dirty="0"/>
              <a:t>: fonémák, kapcsolódásuk egymásra hatásuk leírása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morphológia</a:t>
            </a:r>
            <a:r>
              <a:rPr lang="hu-HU" sz="2400" b="1" dirty="0"/>
              <a:t>: morfémák (legkisebb jelentéssel bíró egység) </a:t>
            </a:r>
            <a:endParaRPr lang="en-US" sz="2400" b="1" dirty="0"/>
          </a:p>
          <a:p>
            <a:r>
              <a:rPr lang="hu-HU" sz="2400" b="1" dirty="0"/>
              <a:t>szavakká formálódásának leírása</a:t>
            </a:r>
            <a:endParaRPr lang="en-US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szintatika</a:t>
            </a:r>
            <a:r>
              <a:rPr lang="hu-HU" sz="2400" b="1" dirty="0" err="1"/>
              <a:t>:mondattan</a:t>
            </a:r>
            <a:r>
              <a:rPr lang="hu-HU" sz="2400" b="1" dirty="0"/>
              <a:t>, szemantika foglalkozik a jelentéssel</a:t>
            </a:r>
            <a:endParaRPr lang="hu-HU" sz="2400" b="1" u="sng" dirty="0"/>
          </a:p>
          <a:p>
            <a:endParaRPr lang="en-US" sz="2400" b="1" u="sng" dirty="0"/>
          </a:p>
          <a:p>
            <a:r>
              <a:rPr lang="hu-HU" sz="2400" b="1" u="sng" dirty="0" err="1"/>
              <a:t>szementika</a:t>
            </a:r>
            <a:r>
              <a:rPr lang="hu-HU" sz="2400" b="1" dirty="0"/>
              <a:t>: szavak jelentéstana </a:t>
            </a:r>
          </a:p>
          <a:p>
            <a:r>
              <a:rPr lang="hu-HU" sz="2400" b="1" dirty="0"/>
              <a:t>	nagy szerep a szupraszegmentális elemeknek: </a:t>
            </a:r>
          </a:p>
          <a:p>
            <a:r>
              <a:rPr lang="hu-HU" sz="2400" b="1" dirty="0"/>
              <a:t>	hangsúly, hanglejtés, nyomaték,  ritmus stb.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E682B-53D2-47DA-90EF-4C8408880D82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den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2247900" y="254000"/>
            <a:ext cx="3339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Képzéshelyek 3.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D55BF-26D2-4634-8004-2983F20593DD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4" descr="alve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7028" y="1052736"/>
            <a:ext cx="6048672" cy="453562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77959-9054-4FCC-90B1-90A55E71FD01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 descr="vel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777062" cy="508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8C9A3-7F05-42CE-BC7B-EA7AB9C5A225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4"/>
          <p:cNvSpPr txBox="1">
            <a:spLocks noChangeArrowheads="1"/>
          </p:cNvSpPr>
          <p:nvPr/>
        </p:nvSpPr>
        <p:spPr bwMode="auto">
          <a:xfrm>
            <a:off x="808038" y="785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4627" name="Picture 5" descr="uvul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0748"/>
            <a:ext cx="6453336" cy="484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DB535-812B-43B2-9055-32902159D39E}" type="slidenum">
              <a:rPr lang="hu-HU" smtClean="0"/>
              <a:pPr>
                <a:defRPr/>
              </a:pPr>
              <a:t>63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3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196752"/>
            <a:ext cx="9371893" cy="33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C86D4-AF98-485F-A484-F467990D3301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95536" y="1052736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A gerjesztés típusa határozza meg, hogy egy adott beszédhang melyik beszédhang típusba, vagyis </a:t>
            </a:r>
            <a:r>
              <a:rPr lang="hu-HU" sz="3200" b="1" dirty="0" smtClean="0">
                <a:solidFill>
                  <a:srgbClr val="FF0000"/>
                </a:solidFill>
              </a:rPr>
              <a:t>fonetikai osztályba </a:t>
            </a:r>
            <a:r>
              <a:rPr lang="hu-HU" sz="3200" dirty="0" smtClean="0">
                <a:solidFill>
                  <a:srgbClr val="FF0000"/>
                </a:solidFill>
              </a:rPr>
              <a:t>tartozik. A képzés helye pedig megadja, hogy az adott fonetikai osztályon belül melyik beszédhang.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400506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ld. következő ábra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1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08163"/>
              </p:ext>
            </p:extLst>
          </p:nvPr>
        </p:nvGraphicFramePr>
        <p:xfrm>
          <a:off x="0" y="338968"/>
          <a:ext cx="9108505" cy="6531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5285">
                  <a:extLst>
                    <a:ext uri="{9D8B030D-6E8A-4147-A177-3AD203B41FA5}">
                      <a16:colId xmlns:a16="http://schemas.microsoft.com/office/drawing/2014/main" val="954833479"/>
                    </a:ext>
                  </a:extLst>
                </a:gridCol>
                <a:gridCol w="2019051">
                  <a:extLst>
                    <a:ext uri="{9D8B030D-6E8A-4147-A177-3AD203B41FA5}">
                      <a16:colId xmlns:a16="http://schemas.microsoft.com/office/drawing/2014/main" val="69279650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4377726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68859054"/>
                    </a:ext>
                  </a:extLst>
                </a:gridCol>
                <a:gridCol w="2123729">
                  <a:extLst>
                    <a:ext uri="{9D8B030D-6E8A-4147-A177-3AD203B41FA5}">
                      <a16:colId xmlns:a16="http://schemas.microsoft.com/office/drawing/2014/main" val="2772596777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gerjesztés típusa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Létrehozott 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akusztikai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produktum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aktív hangképző 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  <a:effectLst/>
                        </a:rPr>
                        <a:t>csatorrnarész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Beszédhangtípus 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és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írásjelszimbólumai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01039"/>
                  </a:ext>
                </a:extLst>
              </a:tr>
              <a:tr h="5132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tiszta gerjesztés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magánhangzók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„i, í, ü, ű, u, ú, e, é,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ö, ő, o, ó, a, á”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96630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zöngétlen réshangok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„f,  sz, s, h”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53427"/>
                  </a:ext>
                </a:extLst>
              </a:tr>
              <a:tr h="4351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beszédenergia-mentes rész 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zöngétlen zárhangok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„p, t, k, ty”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670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vegyes gerjesztés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réshangok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„v, z, zs”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likvidák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„l, r, j”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96165"/>
                  </a:ext>
                </a:extLst>
              </a:tr>
              <a:tr h="44270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zárhangok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„b, d, g, gy”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72353"/>
                  </a:ext>
                </a:extLst>
              </a:tr>
              <a:tr h="4506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nazális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nazális 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„m, n, ny”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66056"/>
                  </a:ext>
                </a:extLst>
              </a:tr>
              <a:tr h="8907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affrikáták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(zár-réshangok)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„dz, dzs”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75894"/>
                  </a:ext>
                </a:extLst>
              </a:tr>
              <a:tr h="12640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hangajkak nem rezegnek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zárfelpattanás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turbulens 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áramlása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beszédenergia-mentes rész     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zárfelpattanási zörej.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u-H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zöngétlen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affrikáták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(zárréshangok)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„c,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787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0"/>
            <a:ext cx="5688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magyar beszédhangkészlet gerjesztés szerinti típusai</a:t>
            </a:r>
            <a:endParaRPr kumimoji="0" lang="hu-HU" altLang="hu-H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67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-9629" y="6028491"/>
            <a:ext cx="2359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 </a:t>
            </a:r>
          </a:p>
          <a:p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2655" y="548680"/>
            <a:ext cx="746069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  <a:r>
              <a:rPr lang="hu-HU" sz="3200" dirty="0"/>
              <a:t>A beszédhangok időtartama  </a:t>
            </a:r>
            <a:endParaRPr lang="hu-HU" sz="3200" dirty="0" smtClean="0"/>
          </a:p>
          <a:p>
            <a:endParaRPr lang="hu-HU" sz="3200" dirty="0" smtClean="0"/>
          </a:p>
          <a:p>
            <a:r>
              <a:rPr lang="hu-HU" sz="2000" dirty="0" smtClean="0"/>
              <a:t>50 </a:t>
            </a:r>
            <a:r>
              <a:rPr lang="hu-HU" sz="2000" dirty="0" err="1"/>
              <a:t>ms</a:t>
            </a:r>
            <a:r>
              <a:rPr lang="hu-HU" sz="2000" dirty="0"/>
              <a:t> – 150 </a:t>
            </a:r>
            <a:r>
              <a:rPr lang="hu-HU" sz="2000" dirty="0" err="1"/>
              <a:t>ms</a:t>
            </a:r>
            <a:r>
              <a:rPr lang="hu-HU" sz="2000" dirty="0"/>
              <a:t> között változik, </a:t>
            </a:r>
            <a:endParaRPr lang="hu-HU" sz="2000" dirty="0" smtClean="0"/>
          </a:p>
          <a:p>
            <a:r>
              <a:rPr lang="hu-HU" sz="2000" dirty="0" smtClean="0"/>
              <a:t>normál </a:t>
            </a:r>
            <a:r>
              <a:rPr lang="hu-HU" sz="2000" dirty="0"/>
              <a:t>beszédtempó mellett (12 beszédhang/mp). 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b="1" dirty="0" smtClean="0"/>
              <a:t>Ritmus</a:t>
            </a:r>
            <a:r>
              <a:rPr lang="hu-HU" sz="2000" dirty="0" smtClean="0"/>
              <a:t> </a:t>
            </a:r>
            <a:r>
              <a:rPr lang="hu-HU" sz="2000" dirty="0"/>
              <a:t>változásakor lényegében főleg a beszédhangok </a:t>
            </a:r>
            <a:r>
              <a:rPr lang="hu-HU" sz="2000" dirty="0" err="1"/>
              <a:t>kvázistacioner</a:t>
            </a:r>
            <a:r>
              <a:rPr lang="hu-HU" sz="2000" dirty="0"/>
              <a:t> </a:t>
            </a:r>
            <a:endParaRPr lang="hu-HU" sz="2000" dirty="0" smtClean="0"/>
          </a:p>
          <a:p>
            <a:r>
              <a:rPr lang="hu-HU" sz="2000" dirty="0" smtClean="0"/>
              <a:t>szakaszának </a:t>
            </a:r>
            <a:r>
              <a:rPr lang="hu-HU" sz="2000" dirty="0"/>
              <a:t>ideje változik, nő vagy rövidül meg.  </a:t>
            </a:r>
            <a:endParaRPr lang="hu-HU" sz="2000" dirty="0" smtClean="0"/>
          </a:p>
          <a:p>
            <a:r>
              <a:rPr lang="hu-HU" sz="2000" dirty="0" smtClean="0"/>
              <a:t>Az </a:t>
            </a:r>
            <a:r>
              <a:rPr lang="hu-HU" sz="2000" dirty="0"/>
              <a:t>átmenet, vagyis a hangok kialakulási szakaszának időtartama, </a:t>
            </a:r>
            <a:endParaRPr lang="hu-HU" sz="2000" dirty="0" smtClean="0"/>
          </a:p>
          <a:p>
            <a:r>
              <a:rPr lang="hu-HU" sz="2000" dirty="0" smtClean="0"/>
              <a:t>valamint </a:t>
            </a:r>
            <a:r>
              <a:rPr lang="hu-HU" sz="2000" dirty="0"/>
              <a:t>a tranziens komponensek, mint például a zárfelpattanás </a:t>
            </a:r>
            <a:endParaRPr lang="hu-HU" sz="2000" dirty="0" smtClean="0"/>
          </a:p>
          <a:p>
            <a:r>
              <a:rPr lang="hu-HU" sz="2000" dirty="0" smtClean="0"/>
              <a:t>közelítőleg </a:t>
            </a:r>
            <a:r>
              <a:rPr lang="hu-HU" sz="2000" dirty="0"/>
              <a:t>változatlanok.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460554" cy="4894984"/>
          </a:xfrm>
        </p:spPr>
        <p:txBody>
          <a:bodyPr>
            <a:normAutofit/>
          </a:bodyPr>
          <a:lstStyle/>
          <a:p>
            <a:pPr marL="259204" indent="-259204" algn="just"/>
            <a:r>
              <a:rPr lang="hu-HU" sz="1800" dirty="0" smtClean="0"/>
              <a:t>Magánhangzók intenzitása a legnagyobb a beszédhangok közül. A magánhangzókon belül az  á hang a legintenzívebb. </a:t>
            </a:r>
          </a:p>
          <a:p>
            <a:pPr marL="259204" indent="-259204" algn="just"/>
            <a:r>
              <a:rPr lang="hu-HU" sz="1800" dirty="0" smtClean="0"/>
              <a:t>Az alveoláris és a posztalveoláris zöngétlen réshangok  akár a magánhangzókéhoz hasonló intenzitásúak is lehetnek</a:t>
            </a:r>
          </a:p>
          <a:p>
            <a:pPr marL="259204" indent="-259204" algn="just"/>
            <a:r>
              <a:rPr lang="hu-HU" sz="1800" dirty="0" smtClean="0"/>
              <a:t>A legkevésbé intenzívek általában a zöngés alveoláris és a posztalveoláris réshangok, a [v], az </a:t>
            </a:r>
            <a:r>
              <a:rPr lang="hu-HU" sz="1800" dirty="0" err="1" smtClean="0"/>
              <a:t>affrikáták</a:t>
            </a:r>
            <a:r>
              <a:rPr lang="hu-HU" sz="1800" dirty="0" smtClean="0"/>
              <a:t> és a zárhangok, végül a [f] és a [h].</a:t>
            </a:r>
          </a:p>
          <a:p>
            <a:pPr marL="259204" indent="-259204" algn="just"/>
            <a:r>
              <a:rPr lang="hu-HU" sz="1800" dirty="0" smtClean="0"/>
              <a:t>Ezek a megállapítások a mindenkori kontextus és fonetikai pozíció, valamint a szupraszegmentális szerkezet függvényében változhatnak.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68</a:t>
            </a:fld>
            <a:endParaRPr lang="hu-HU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59527"/>
            <a:ext cx="5544616" cy="329847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02499" y="247811"/>
            <a:ext cx="6194801" cy="591587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114247"/>
            <a:r>
              <a:rPr lang="hu-HU" sz="3300" b="1" dirty="0" smtClean="0"/>
              <a:t>Beszédhangok intenzitásértékei</a:t>
            </a:r>
            <a:endParaRPr lang="hu-HU" sz="3300" b="1" dirty="0"/>
          </a:p>
        </p:txBody>
      </p:sp>
      <p:sp>
        <p:nvSpPr>
          <p:cNvPr id="11" name="Téglalap 10"/>
          <p:cNvSpPr/>
          <p:nvPr/>
        </p:nvSpPr>
        <p:spPr>
          <a:xfrm>
            <a:off x="5076056" y="645333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267744" y="3429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[dB]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524328" y="61653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[sec]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85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4"/>
          <p:cNvSpPr txBox="1">
            <a:spLocks noChangeArrowheads="1"/>
          </p:cNvSpPr>
          <p:nvPr/>
        </p:nvSpPr>
        <p:spPr bwMode="auto">
          <a:xfrm>
            <a:off x="87947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843" name="Picture 5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489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6"/>
          <p:cNvSpPr txBox="1">
            <a:spLocks noChangeArrowheads="1"/>
          </p:cNvSpPr>
          <p:nvPr/>
        </p:nvSpPr>
        <p:spPr bwMode="auto">
          <a:xfrm>
            <a:off x="1403350" y="1844675"/>
            <a:ext cx="6840538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ja-JP" sz="1600" b="1">
                <a:ea typeface="MS Mincho" pitchFamily="49" charset="-128"/>
              </a:rPr>
              <a:t>A     l     m     a    v     a   n   a     l         á          d         á           b         a         n</a:t>
            </a:r>
            <a:endParaRPr lang="en-US" sz="16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D07F-FC65-4280-9FDD-59DCEA408CFC}" type="slidenum">
              <a:rPr lang="hu-HU" smtClean="0"/>
              <a:pPr>
                <a:defRPr/>
              </a:pPr>
              <a:t>69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00113" y="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i="1"/>
          </a:p>
          <a:p>
            <a:endParaRPr lang="hu-HU" sz="2400" b="1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701421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dirty="0"/>
              <a:t>	Beszélt és írott nyelv közötti különbségek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Írott : betük                                        beszélt: fonémák</a:t>
            </a:r>
          </a:p>
          <a:p>
            <a:r>
              <a:rPr lang="hu-HU" sz="2400" b="1" dirty="0"/>
              <a:t>							(beszédhangok)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			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hu-HU" sz="2400" b="1" dirty="0"/>
          </a:p>
          <a:p>
            <a:endParaRPr lang="hu-HU" sz="2400" dirty="0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H="1">
            <a:off x="1763713" y="1700213"/>
            <a:ext cx="172878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4859338" y="1628775"/>
            <a:ext cx="16573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1763713" y="4508500"/>
            <a:ext cx="4679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111623" name="Picture 7" descr="almavan a lada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3169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8E02-CE61-4920-9104-058A4DD7F0B2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8F01-019F-4E74-9F0A-FFA995CB9F53}" type="slidenum">
              <a:rPr lang="hu-HU" smtClean="0"/>
              <a:pPr>
                <a:defRPr/>
              </a:pPr>
              <a:t>70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907704" y="1340768"/>
            <a:ext cx="271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Magánhangzók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maghang-kepzeshel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2104479"/>
            <a:ext cx="6337611" cy="4753521"/>
          </a:xfr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E7134-FEC2-4977-93A5-11A1A9141DC6}" type="slidenum">
              <a:rPr lang="hu-HU" smtClean="0"/>
              <a:pPr>
                <a:defRPr/>
              </a:pPr>
              <a:t>71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88640"/>
            <a:ext cx="855285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Az </a:t>
            </a:r>
            <a:r>
              <a:rPr lang="hu-HU" sz="2000" dirty="0" smtClean="0"/>
              <a:t>ábrán az </a:t>
            </a:r>
            <a:r>
              <a:rPr lang="hu-HU" sz="2000" dirty="0"/>
              <a:t>úgynevezett </a:t>
            </a:r>
            <a:r>
              <a:rPr lang="hu-HU" sz="2400" b="1" dirty="0"/>
              <a:t>fonetikai négyszög </a:t>
            </a:r>
            <a:r>
              <a:rPr lang="hu-HU" sz="2000" dirty="0"/>
              <a:t>látható</a:t>
            </a:r>
            <a:r>
              <a:rPr lang="hu-HU" sz="2000" dirty="0" smtClean="0"/>
              <a:t>,</a:t>
            </a:r>
          </a:p>
          <a:p>
            <a:endParaRPr lang="hu-HU" sz="2000" dirty="0" smtClean="0"/>
          </a:p>
          <a:p>
            <a:r>
              <a:rPr lang="hu-HU" sz="2000" dirty="0" smtClean="0"/>
              <a:t> </a:t>
            </a:r>
            <a:r>
              <a:rPr lang="hu-HU" sz="2000" dirty="0"/>
              <a:t>a jellemző artikulációs pozíciók egy kétdimenziós síkbeli ábrázolása, </a:t>
            </a:r>
            <a:endParaRPr lang="hu-HU" sz="2000" dirty="0" smtClean="0"/>
          </a:p>
          <a:p>
            <a:r>
              <a:rPr lang="hu-HU" sz="2000" dirty="0" smtClean="0"/>
              <a:t>amelyben </a:t>
            </a:r>
            <a:r>
              <a:rPr lang="hu-HU" sz="2000" dirty="0"/>
              <a:t>vízszintesen a nyelv vízszintes mozgási pozíciója (elől, középen, hátul), </a:t>
            </a:r>
            <a:endParaRPr lang="hu-HU" sz="2000" dirty="0" smtClean="0"/>
          </a:p>
          <a:p>
            <a:r>
              <a:rPr lang="hu-HU" sz="2000" dirty="0" smtClean="0"/>
              <a:t>függőlegesen  </a:t>
            </a:r>
            <a:r>
              <a:rPr lang="hu-HU" sz="2000" dirty="0"/>
              <a:t>az álkapocs, és ezzel együtt a nyelv le-föl mozgása </a:t>
            </a:r>
            <a:endParaRPr lang="hu-HU" sz="2000" dirty="0" smtClean="0"/>
          </a:p>
          <a:p>
            <a:r>
              <a:rPr lang="hu-HU" sz="2000" dirty="0" smtClean="0"/>
              <a:t>(</a:t>
            </a:r>
            <a:r>
              <a:rPr lang="hu-HU" sz="2000" dirty="0"/>
              <a:t>magasan, középen, alacsonyan) van feltüntetve.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13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72</a:t>
            </a:fld>
            <a:endParaRPr lang="hu-HU"/>
          </a:p>
        </p:txBody>
      </p:sp>
      <p:pic>
        <p:nvPicPr>
          <p:cNvPr id="3" name="Kép 2" descr="maganhangzo - á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58326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79512" y="205988"/>
            <a:ext cx="907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„á” beszédhang képzési pozíciója, spektruma, F</a:t>
            </a:r>
            <a:r>
              <a:rPr lang="hu-HU" baseline="-25000" dirty="0"/>
              <a:t>1</a:t>
            </a:r>
            <a:r>
              <a:rPr lang="hu-HU" dirty="0"/>
              <a:t> F</a:t>
            </a:r>
            <a:r>
              <a:rPr lang="hu-HU" baseline="-25000" dirty="0"/>
              <a:t>2 </a:t>
            </a:r>
            <a:r>
              <a:rPr lang="hu-HU" dirty="0"/>
              <a:t>formánsfrekvenciái (</a:t>
            </a:r>
            <a:r>
              <a:rPr lang="hu-HU" dirty="0" err="1"/>
              <a:t>Sensimetrics</a:t>
            </a:r>
            <a:r>
              <a:rPr lang="hu-HU" dirty="0"/>
              <a:t>, 1997)</a:t>
            </a:r>
          </a:p>
          <a:p>
            <a:endParaRPr lang="en-GB" dirty="0"/>
          </a:p>
        </p:txBody>
      </p:sp>
      <p:sp>
        <p:nvSpPr>
          <p:cNvPr id="6" name="Téglalap 5"/>
          <p:cNvSpPr/>
          <p:nvPr/>
        </p:nvSpPr>
        <p:spPr>
          <a:xfrm>
            <a:off x="6588224" y="6021288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F1F’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516216" y="5949280"/>
            <a:ext cx="4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F1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716016" y="3933056"/>
            <a:ext cx="21602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44008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08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73</a:t>
            </a:fld>
            <a:endParaRPr lang="hu-HU"/>
          </a:p>
        </p:txBody>
      </p:sp>
      <p:pic>
        <p:nvPicPr>
          <p:cNvPr id="3" name="Kép 2" descr="maganhangzo - 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28064"/>
            <a:ext cx="4536504" cy="37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maganhangzo - 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320480" cy="370819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51520" y="425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dirty="0">
                <a:ea typeface="Times New Roman" panose="02020603050405020304" pitchFamily="18" charset="0"/>
              </a:rPr>
              <a:t>Balra az „i” és jobbra az „u” beszédhang képzési pozíciója, spektruma, F</a:t>
            </a:r>
            <a:r>
              <a:rPr lang="hu-HU" baseline="-25000" dirty="0">
                <a:ea typeface="Times New Roman" panose="02020603050405020304" pitchFamily="18" charset="0"/>
              </a:rPr>
              <a:t>1</a:t>
            </a:r>
            <a:r>
              <a:rPr lang="hu-HU" dirty="0">
                <a:ea typeface="Times New Roman" panose="02020603050405020304" pitchFamily="18" charset="0"/>
              </a:rPr>
              <a:t> F</a:t>
            </a:r>
            <a:r>
              <a:rPr lang="hu-HU" baseline="-25000" dirty="0">
                <a:ea typeface="Times New Roman" panose="02020603050405020304" pitchFamily="18" charset="0"/>
              </a:rPr>
              <a:t>2 </a:t>
            </a:r>
            <a:r>
              <a:rPr lang="hu-HU" dirty="0">
                <a:ea typeface="Times New Roman" panose="02020603050405020304" pitchFamily="18" charset="0"/>
              </a:rPr>
              <a:t>formánsfrekvenciái (</a:t>
            </a:r>
            <a:r>
              <a:rPr lang="hu-HU" dirty="0" err="1">
                <a:ea typeface="Times New Roman" panose="02020603050405020304" pitchFamily="18" charset="0"/>
              </a:rPr>
              <a:t>Sensimetrics</a:t>
            </a:r>
            <a:r>
              <a:rPr lang="hu-HU" dirty="0">
                <a:ea typeface="Times New Roman" panose="02020603050405020304" pitchFamily="18" charset="0"/>
              </a:rPr>
              <a:t>, 1997)</a:t>
            </a:r>
          </a:p>
        </p:txBody>
      </p:sp>
      <p:sp>
        <p:nvSpPr>
          <p:cNvPr id="6" name="Téglalap 5"/>
          <p:cNvSpPr/>
          <p:nvPr/>
        </p:nvSpPr>
        <p:spPr>
          <a:xfrm>
            <a:off x="4211960" y="5661248"/>
            <a:ext cx="216024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771800" y="4437112"/>
            <a:ext cx="144016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164288" y="4221088"/>
            <a:ext cx="144016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8532440" y="5661248"/>
            <a:ext cx="216024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9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Fourier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5913"/>
            <a:ext cx="74676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2DEBA-9B78-40B9-8B6E-7998B55DF9E4}" type="slidenum">
              <a:rPr lang="hu-HU" smtClean="0"/>
              <a:pPr>
                <a:defRPr/>
              </a:pPr>
              <a:t>74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75</a:t>
            </a:fld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11233248" cy="54368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0605" y="404664"/>
            <a:ext cx="7436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Magyar magánhangzók F</a:t>
            </a:r>
            <a:r>
              <a:rPr lang="hu-HU" baseline="-25000" dirty="0"/>
              <a:t>2 </a:t>
            </a:r>
            <a:r>
              <a:rPr lang="hu-HU" dirty="0"/>
              <a:t> értékei az F</a:t>
            </a:r>
            <a:r>
              <a:rPr lang="hu-HU" baseline="-25000" dirty="0"/>
              <a:t>1 </a:t>
            </a:r>
            <a:r>
              <a:rPr lang="hu-HU" dirty="0"/>
              <a:t> függvényében </a:t>
            </a:r>
            <a:r>
              <a:rPr lang="hu-HU" dirty="0" smtClean="0"/>
              <a:t> 4 férfi </a:t>
            </a:r>
            <a:r>
              <a:rPr lang="hu-HU" dirty="0"/>
              <a:t>és női ejtésben, </a:t>
            </a:r>
            <a:endParaRPr lang="hu-HU" dirty="0" smtClean="0"/>
          </a:p>
          <a:p>
            <a:r>
              <a:rPr lang="hu-HU" dirty="0" err="1" smtClean="0"/>
              <a:t>IPhA</a:t>
            </a:r>
            <a:r>
              <a:rPr lang="hu-HU" dirty="0" smtClean="0"/>
              <a:t> </a:t>
            </a:r>
            <a:r>
              <a:rPr lang="hu-HU" dirty="0"/>
              <a:t>jelölésrendszerrel (</a:t>
            </a:r>
            <a:r>
              <a:rPr lang="hu-HU" dirty="0" err="1"/>
              <a:t>Tarnóczy</a:t>
            </a:r>
            <a:r>
              <a:rPr lang="hu-HU" dirty="0"/>
              <a:t>, 1974)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6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76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0" y="1556792"/>
            <a:ext cx="93344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A folyamatos artikuláció következtében a hangképző üregek méretei is </a:t>
            </a:r>
            <a:endParaRPr lang="hu-HU" sz="2000" b="1" dirty="0" smtClean="0"/>
          </a:p>
          <a:p>
            <a:r>
              <a:rPr lang="hu-HU" sz="2000" b="1" dirty="0" smtClean="0"/>
              <a:t>folyamatosan </a:t>
            </a:r>
            <a:r>
              <a:rPr lang="hu-HU" sz="2000" b="1" dirty="0"/>
              <a:t>változnak. </a:t>
            </a:r>
            <a:endParaRPr lang="hu-HU" sz="2000" b="1" dirty="0" smtClean="0"/>
          </a:p>
          <a:p>
            <a:endParaRPr lang="hu-HU" sz="2000" dirty="0" smtClean="0"/>
          </a:p>
          <a:p>
            <a:r>
              <a:rPr lang="hu-HU" sz="2000" dirty="0" smtClean="0"/>
              <a:t>- Normál </a:t>
            </a:r>
            <a:r>
              <a:rPr lang="hu-HU" sz="2000" dirty="0"/>
              <a:t>tempójú beszédben a magánhangzóknak van egy kialakulási, </a:t>
            </a:r>
            <a:endParaRPr lang="hu-HU" sz="2000" dirty="0" smtClean="0"/>
          </a:p>
          <a:p>
            <a:r>
              <a:rPr lang="hu-HU" sz="2000" dirty="0" smtClean="0"/>
              <a:t>egy </a:t>
            </a:r>
            <a:r>
              <a:rPr lang="hu-HU" sz="2000" dirty="0" err="1"/>
              <a:t>kvázistacionárius</a:t>
            </a:r>
            <a:r>
              <a:rPr lang="hu-HU" sz="2000" dirty="0"/>
              <a:t> (célkonfigurációt tükröző) és egy befejező szakasza. </a:t>
            </a:r>
            <a:endParaRPr lang="hu-HU" sz="2000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színkép, ezzel együtt a formánsfrekvenciák, a </a:t>
            </a:r>
            <a:r>
              <a:rPr lang="hu-HU" sz="2000" b="1" dirty="0" err="1"/>
              <a:t>kvázistacioner</a:t>
            </a:r>
            <a:r>
              <a:rPr lang="hu-HU" sz="2000" b="1" dirty="0"/>
              <a:t> szakaszban tekinthetők </a:t>
            </a:r>
            <a:endParaRPr lang="hu-HU" sz="2000" b="1" dirty="0" smtClean="0"/>
          </a:p>
          <a:p>
            <a:r>
              <a:rPr lang="hu-HU" sz="2000" b="1" dirty="0" smtClean="0"/>
              <a:t>közel </a:t>
            </a:r>
            <a:r>
              <a:rPr lang="hu-HU" sz="2000" b="1" dirty="0"/>
              <a:t>állandónak. </a:t>
            </a:r>
            <a:endParaRPr lang="hu-HU" sz="2000" b="1" dirty="0" smtClean="0"/>
          </a:p>
          <a:p>
            <a:endParaRPr lang="hu-HU" sz="2000" dirty="0" smtClean="0"/>
          </a:p>
          <a:p>
            <a:r>
              <a:rPr lang="hu-HU" sz="2000" dirty="0" smtClean="0"/>
              <a:t> - A </a:t>
            </a:r>
            <a:r>
              <a:rPr lang="hu-HU" sz="2000" dirty="0"/>
              <a:t>kialakulási és befejező szakaszban </a:t>
            </a:r>
            <a:r>
              <a:rPr lang="hu-HU" sz="2000" b="1" dirty="0"/>
              <a:t>a színkép </a:t>
            </a:r>
            <a:r>
              <a:rPr lang="hu-HU" sz="2000" dirty="0"/>
              <a:t>a formánsokkal együtt </a:t>
            </a:r>
            <a:r>
              <a:rPr lang="hu-HU" sz="2000" b="1" dirty="0"/>
              <a:t>erősen </a:t>
            </a:r>
            <a:endParaRPr lang="hu-HU" sz="2000" b="1" dirty="0" smtClean="0"/>
          </a:p>
          <a:p>
            <a:r>
              <a:rPr lang="hu-HU" sz="2000" b="1" dirty="0" smtClean="0"/>
              <a:t>változhat </a:t>
            </a:r>
            <a:r>
              <a:rPr lang="hu-HU" sz="2000" b="1" dirty="0"/>
              <a:t>a szomszédos beszédhangok képzési helye függvényében. </a:t>
            </a:r>
            <a:endParaRPr lang="hu-HU" sz="2000" b="1" dirty="0" smtClean="0"/>
          </a:p>
          <a:p>
            <a:r>
              <a:rPr lang="hu-HU" sz="1400" dirty="0" smtClean="0"/>
              <a:t>Erre </a:t>
            </a:r>
            <a:r>
              <a:rPr lang="hu-HU" sz="1400" dirty="0"/>
              <a:t>példát a </a:t>
            </a:r>
            <a:r>
              <a:rPr lang="hu-HU" sz="1400" dirty="0" smtClean="0"/>
              <a:t>következő </a:t>
            </a:r>
            <a:r>
              <a:rPr lang="hu-HU" sz="1400" dirty="0" err="1" smtClean="0"/>
              <a:t>spektrogramon</a:t>
            </a:r>
            <a:r>
              <a:rPr lang="hu-HU" sz="1400" dirty="0" smtClean="0"/>
              <a:t> </a:t>
            </a:r>
            <a:r>
              <a:rPr lang="hu-HU" sz="1400" dirty="0"/>
              <a:t>mutatunk be, ahol a magánhangzók </a:t>
            </a:r>
            <a:r>
              <a:rPr lang="hu-HU" sz="1400" dirty="0" smtClean="0"/>
              <a:t>színkép</a:t>
            </a:r>
          </a:p>
          <a:p>
            <a:r>
              <a:rPr lang="hu-HU" sz="1400" dirty="0" smtClean="0"/>
              <a:t>változása </a:t>
            </a:r>
            <a:r>
              <a:rPr lang="hu-HU" sz="1400" dirty="0"/>
              <a:t>jól </a:t>
            </a:r>
            <a:r>
              <a:rPr lang="hu-HU" sz="1400" dirty="0" smtClean="0"/>
              <a:t>követhető </a:t>
            </a:r>
            <a:r>
              <a:rPr lang="hu-HU" sz="1400" dirty="0"/>
              <a:t>az ábrázolt mondattöredékben. </a:t>
            </a:r>
            <a:endParaRPr lang="hu-HU" sz="1400" dirty="0" smtClean="0"/>
          </a:p>
          <a:p>
            <a:endParaRPr lang="hu-HU" sz="2000" dirty="0" smtClean="0"/>
          </a:p>
          <a:p>
            <a:r>
              <a:rPr lang="hu-HU" sz="2000" dirty="0" smtClean="0"/>
              <a:t>- Gyorsabb </a:t>
            </a:r>
            <a:r>
              <a:rPr lang="hu-HU" sz="2000" dirty="0"/>
              <a:t>beszédtempónál a beszédhangok </a:t>
            </a:r>
            <a:r>
              <a:rPr lang="hu-HU" sz="2000" dirty="0" err="1"/>
              <a:t>kvázistacioner</a:t>
            </a:r>
            <a:r>
              <a:rPr lang="hu-HU" sz="2000" dirty="0"/>
              <a:t> szakasza rövidül meg, </a:t>
            </a:r>
            <a:endParaRPr lang="hu-HU" sz="2000" dirty="0" smtClean="0"/>
          </a:p>
          <a:p>
            <a:r>
              <a:rPr lang="hu-HU" sz="2000" dirty="0" smtClean="0"/>
              <a:t>gyakran </a:t>
            </a:r>
            <a:r>
              <a:rPr lang="hu-HU" sz="2000" dirty="0"/>
              <a:t>el is tűnik.</a:t>
            </a:r>
            <a:endParaRPr lang="en-GB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95736" y="3326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/>
              <a:t>Coartikulációs</a:t>
            </a:r>
            <a:r>
              <a:rPr lang="hu-HU" sz="2800" b="1" dirty="0" smtClean="0"/>
              <a:t> effektus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0785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ourier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67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28EA8-6130-48C1-9FA9-64F6EA2E0E45}" type="slidenum">
              <a:rPr lang="hu-HU" smtClean="0"/>
              <a:pPr>
                <a:defRPr/>
              </a:pPr>
              <a:t>77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187624" y="5881057"/>
            <a:ext cx="7094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 kitartott ‚u’ magánhangzó                 ‚u’ magánhangzó mássalhangzók </a:t>
            </a:r>
          </a:p>
          <a:p>
            <a:r>
              <a:rPr lang="hu-HU" dirty="0"/>
              <a:t>	</a:t>
            </a:r>
            <a:r>
              <a:rPr lang="hu-HU" dirty="0" smtClean="0"/>
              <a:t>				környezetében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Fourier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163" y="304800"/>
            <a:ext cx="37988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25088-523C-4F30-8F2B-32EC12655C7D}" type="slidenum">
              <a:rPr lang="hu-HU" smtClean="0"/>
              <a:pPr>
                <a:defRPr/>
              </a:pPr>
              <a:t>78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79</a:t>
            </a:fld>
            <a:endParaRPr lang="hu-HU"/>
          </a:p>
        </p:txBody>
      </p:sp>
      <p:pic>
        <p:nvPicPr>
          <p:cNvPr id="3" name="Kép 2" descr="finommalacsült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35646"/>
            <a:ext cx="5610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611560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„finom </a:t>
            </a:r>
            <a:r>
              <a:rPr lang="hu-HU" dirty="0" err="1"/>
              <a:t>malacsültet</a:t>
            </a:r>
            <a:r>
              <a:rPr lang="hu-HU" dirty="0"/>
              <a:t>” mondattöredék kézzel szegmentált és címkézett </a:t>
            </a:r>
            <a:r>
              <a:rPr lang="hu-HU" dirty="0" err="1"/>
              <a:t>spektrogramja</a:t>
            </a:r>
            <a:endParaRPr lang="hu-HU" dirty="0"/>
          </a:p>
          <a:p>
            <a:r>
              <a:rPr lang="hu-HU" dirty="0"/>
              <a:t>A magánhangzók közepén az F</a:t>
            </a:r>
            <a:r>
              <a:rPr lang="hu-HU" baseline="-25000" dirty="0"/>
              <a:t>1</a:t>
            </a:r>
            <a:r>
              <a:rPr lang="hu-HU" dirty="0"/>
              <a:t>, F</a:t>
            </a:r>
            <a:r>
              <a:rPr lang="hu-HU" baseline="-25000" dirty="0"/>
              <a:t>2</a:t>
            </a:r>
            <a:r>
              <a:rPr lang="hu-HU" dirty="0"/>
              <a:t> formánsfrekvenciák környezetét a </a:t>
            </a:r>
            <a:r>
              <a:rPr lang="hu-HU" dirty="0" smtClean="0"/>
              <a:t>piros </a:t>
            </a:r>
            <a:r>
              <a:rPr lang="hu-HU" dirty="0"/>
              <a:t>nyilak </a:t>
            </a:r>
            <a:r>
              <a:rPr lang="hu-HU" dirty="0" smtClean="0"/>
              <a:t>mutatják. </a:t>
            </a:r>
            <a:endParaRPr lang="hu-HU" dirty="0"/>
          </a:p>
          <a:p>
            <a:endParaRPr lang="en-GB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483768" y="551723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483768" y="472514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203848" y="544522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3203848" y="530120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067944" y="544430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067944" y="52292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388780" y="543763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4427984" y="522920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796136" y="551723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796136" y="501317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6732240" y="5446261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6707341" y="494116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-828600" y="260648"/>
            <a:ext cx="9972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b="1" dirty="0" smtClean="0"/>
          </a:p>
          <a:p>
            <a:pPr algn="ctr"/>
            <a:r>
              <a:rPr lang="hu-HU" sz="2800" b="1" dirty="0"/>
              <a:t>Fonetikus átírás, </a:t>
            </a:r>
          </a:p>
          <a:p>
            <a:pPr algn="ctr"/>
            <a:r>
              <a:rPr lang="hu-HU" sz="2000" b="1" dirty="0" smtClean="0"/>
              <a:t>Beszédhangok </a:t>
            </a:r>
            <a:r>
              <a:rPr lang="hu-HU" sz="2000" b="1" dirty="0"/>
              <a:t>egyetemes </a:t>
            </a:r>
            <a:r>
              <a:rPr lang="hu-HU" sz="2000" b="1" dirty="0" smtClean="0"/>
              <a:t>jelölésrendszere – nemzetközi fonetikai </a:t>
            </a:r>
            <a:r>
              <a:rPr lang="hu-HU" sz="2000" b="1" dirty="0"/>
              <a:t>A</a:t>
            </a:r>
            <a:r>
              <a:rPr lang="hu-HU" sz="2000" b="1" dirty="0" smtClean="0"/>
              <a:t>BC</a:t>
            </a:r>
          </a:p>
          <a:p>
            <a:pPr algn="ctr"/>
            <a:r>
              <a:rPr lang="hu-HU" dirty="0"/>
              <a:t> célja, hogy a beszélt </a:t>
            </a:r>
            <a:r>
              <a:rPr lang="hu-HU" dirty="0" smtClean="0"/>
              <a:t>nyelvek beszédhangjainak (fonémáinak) </a:t>
            </a:r>
            <a:r>
              <a:rPr lang="hu-HU" dirty="0"/>
              <a:t>kiejtését leírja</a:t>
            </a:r>
            <a:r>
              <a:rPr lang="hu-HU" dirty="0" smtClean="0"/>
              <a:t>.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IPA </a:t>
            </a:r>
            <a:r>
              <a:rPr lang="hu-HU" dirty="0" smtClean="0"/>
              <a:t>--A</a:t>
            </a:r>
            <a:r>
              <a:rPr lang="hu-HU" dirty="0"/>
              <a:t> nemzetközi fonetikai ábécé </a:t>
            </a:r>
            <a:r>
              <a:rPr lang="hu-HU" dirty="0" smtClean="0"/>
              <a:t>(International </a:t>
            </a:r>
            <a:r>
              <a:rPr lang="hu-HU" dirty="0" err="1"/>
              <a:t>Phonetic</a:t>
            </a:r>
            <a:r>
              <a:rPr lang="hu-HU" dirty="0"/>
              <a:t> </a:t>
            </a:r>
            <a:r>
              <a:rPr lang="hu-HU" dirty="0" err="1" smtClean="0"/>
              <a:t>Alphabet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                                      Jelöléseit </a:t>
            </a:r>
            <a:r>
              <a:rPr lang="hu-HU" dirty="0"/>
              <a:t>jelenleg főként a </a:t>
            </a:r>
            <a:r>
              <a:rPr lang="hu-HU" dirty="0" smtClean="0"/>
              <a:t>latin abc betűiből </a:t>
            </a:r>
            <a:r>
              <a:rPr lang="hu-HU" dirty="0"/>
              <a:t>veszi, néhány jelet a görögből vesz át, 	</a:t>
            </a:r>
            <a:r>
              <a:rPr lang="hu-HU" dirty="0" smtClean="0"/>
              <a:t>       	      valamint </a:t>
            </a:r>
            <a:r>
              <a:rPr lang="hu-HU" dirty="0"/>
              <a:t>néhány olyat is használ, amelyeknek nincs kapcsolatuk létező </a:t>
            </a:r>
            <a:r>
              <a:rPr lang="hu-HU" dirty="0" smtClean="0"/>
              <a:t>nyelvek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írásképével. </a:t>
            </a:r>
          </a:p>
          <a:p>
            <a:r>
              <a:rPr lang="hu-HU" dirty="0" smtClean="0"/>
              <a:t>                                       Számítógépeken bonyolult a megjelenítés. 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                           </a:t>
            </a:r>
            <a:r>
              <a:rPr lang="hu-HU" sz="2800" b="1" dirty="0" smtClean="0">
                <a:solidFill>
                  <a:srgbClr val="FF0000"/>
                </a:solidFill>
              </a:rPr>
              <a:t>SAMPA</a:t>
            </a:r>
            <a:r>
              <a:rPr lang="hu-HU" dirty="0" smtClean="0"/>
              <a:t> --Ezért  az </a:t>
            </a:r>
            <a:r>
              <a:rPr lang="hu-HU" dirty="0"/>
              <a:t>IPA jelöléseinek </a:t>
            </a:r>
            <a:r>
              <a:rPr lang="hu-HU" dirty="0" smtClean="0"/>
              <a:t>ASCII-átírását vezették be (ezzel </a:t>
            </a:r>
            <a:r>
              <a:rPr lang="hu-HU" dirty="0"/>
              <a:t>azok </a:t>
            </a:r>
            <a:r>
              <a:rPr lang="hu-HU" dirty="0" smtClean="0"/>
              <a:t>használatát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kívánták megkönnyíteni). Segítségével </a:t>
            </a:r>
            <a:r>
              <a:rPr lang="hu-HU" dirty="0"/>
              <a:t>a fonetikai kiejtések leírhatók latin betűk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valamint </a:t>
            </a:r>
            <a:r>
              <a:rPr lang="hu-HU" dirty="0"/>
              <a:t>néhány írásjegy használatával.</a:t>
            </a:r>
          </a:p>
          <a:p>
            <a:r>
              <a:rPr lang="hu-HU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6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ourier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39813"/>
            <a:ext cx="8458200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27658-73C3-4C56-B603-F0E7794034C9}" type="slidenum">
              <a:rPr lang="hu-HU" smtClean="0"/>
              <a:pPr>
                <a:defRPr/>
              </a:pPr>
              <a:t>80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 flipH="1">
            <a:off x="657279" y="5831553"/>
            <a:ext cx="794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Férfiak, nőknek, gyerekeknek nem csak az alaphangjuk különböző, hanem a formáns frekvenciáik 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</p:spPr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a </a:t>
            </a:r>
            <a:r>
              <a:rPr lang="hu-HU" dirty="0" smtClean="0"/>
              <a:t>formáns?</a:t>
            </a:r>
          </a:p>
          <a:p>
            <a:pPr lvl="1"/>
            <a:r>
              <a:rPr lang="hu-HU" dirty="0" smtClean="0"/>
              <a:t>.</a:t>
            </a:r>
          </a:p>
          <a:p>
            <a:r>
              <a:rPr lang="hu-HU" dirty="0" smtClean="0"/>
              <a:t>Hogyan </a:t>
            </a:r>
            <a:r>
              <a:rPr lang="hu-HU" dirty="0"/>
              <a:t>állapítaná meg az F1 és F2 </a:t>
            </a:r>
            <a:r>
              <a:rPr lang="hu-HU" dirty="0" smtClean="0"/>
              <a:t>formánsokat?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81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</p:spPr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a </a:t>
            </a:r>
            <a:r>
              <a:rPr lang="hu-HU" dirty="0" smtClean="0"/>
              <a:t>formáns?</a:t>
            </a:r>
          </a:p>
          <a:p>
            <a:pPr lvl="1"/>
            <a:r>
              <a:rPr lang="hu-HU" dirty="0" smtClean="0"/>
              <a:t>A hangképző üreg rezonanciafrekvenciái a formánsok.</a:t>
            </a:r>
          </a:p>
          <a:p>
            <a:r>
              <a:rPr lang="hu-HU" dirty="0" smtClean="0"/>
              <a:t>Hogyan </a:t>
            </a:r>
            <a:r>
              <a:rPr lang="hu-HU" dirty="0"/>
              <a:t>állapítaná meg az F1 és F2 </a:t>
            </a:r>
            <a:r>
              <a:rPr lang="hu-HU" dirty="0" smtClean="0"/>
              <a:t>formánsokat?</a:t>
            </a:r>
            <a:endParaRPr lang="hu-HU" dirty="0"/>
          </a:p>
          <a:p>
            <a:pPr lvl="1"/>
            <a:r>
              <a:rPr lang="hu-HU" dirty="0" smtClean="0"/>
              <a:t>Frekvenciabeli megoldás</a:t>
            </a:r>
          </a:p>
          <a:p>
            <a:pPr lvl="2"/>
            <a:r>
              <a:rPr lang="hu-HU" dirty="0" smtClean="0"/>
              <a:t>Burkológörbe maximumhelyeinek leolvasása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82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0765"/>
            <a:ext cx="8648797" cy="619128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37287" y="5716638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83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37287" y="5671744"/>
            <a:ext cx="20736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200" dirty="0" smtClean="0"/>
              <a:t>Segítene kérem?</a:t>
            </a:r>
            <a:endParaRPr lang="en-GB" sz="2200" dirty="0"/>
          </a:p>
        </p:txBody>
      </p:sp>
      <p:sp>
        <p:nvSpPr>
          <p:cNvPr id="6" name="Téglalap 5"/>
          <p:cNvSpPr/>
          <p:nvPr/>
        </p:nvSpPr>
        <p:spPr>
          <a:xfrm>
            <a:off x="696870" y="6292663"/>
            <a:ext cx="8429985" cy="36075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hu-HU" dirty="0"/>
              <a:t>Láthatóak-e valahol formánsok? Ha igen, hol, ha nem, miért nem</a:t>
            </a:r>
            <a:r>
              <a:rPr lang="hu-HU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0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84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08" y="-63180"/>
            <a:ext cx="9126855" cy="650699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896855" y="6000607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4" name="Szövegdoboz 3"/>
          <p:cNvSpPr txBox="1"/>
          <p:nvPr/>
        </p:nvSpPr>
        <p:spPr>
          <a:xfrm>
            <a:off x="3867424" y="5976387"/>
            <a:ext cx="20736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200" dirty="0" smtClean="0"/>
              <a:t>Segítene kérem?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415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85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339752" y="2204864"/>
            <a:ext cx="30011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Mássalhangzók </a:t>
            </a:r>
            <a:endParaRPr lang="hu-HU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3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3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1650"/>
            <a:ext cx="91440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C1E2B-A1AB-4493-BB89-172496520D4E}" type="slidenum">
              <a:rPr lang="hu-HU" smtClean="0"/>
              <a:pPr>
                <a:defRPr/>
              </a:pPr>
              <a:t>86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ourier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1" y="1934222"/>
            <a:ext cx="5303676" cy="465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63CA6-2AAD-4A0B-81B6-3956F07A6F2C}" type="slidenum">
              <a:rPr lang="hu-HU" smtClean="0"/>
              <a:pPr>
                <a:defRPr/>
              </a:pPr>
              <a:t>87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570522" y="398387"/>
            <a:ext cx="298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Nazálisok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98045" y="1661354"/>
            <a:ext cx="6156684" cy="140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350" b="1" dirty="0">
                <a:latin typeface="Times New Roman" pitchFamily="18" charset="0"/>
                <a:cs typeface="Times New Roman" pitchFamily="18" charset="0"/>
              </a:rPr>
              <a:t>Rezonáns jellegű mássalhangzók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13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Formánsokkal és </a:t>
            </a:r>
            <a:r>
              <a:rPr lang="hu-HU" sz="1350" dirty="0" err="1">
                <a:latin typeface="Times New Roman" pitchFamily="18" charset="0"/>
                <a:cs typeface="Times New Roman" pitchFamily="18" charset="0"/>
              </a:rPr>
              <a:t>antiformánsokkal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 rendelkeznek. </a:t>
            </a:r>
          </a:p>
          <a:p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Energiájuk jellemzően kisebb, mint a magánhangzóké. </a:t>
            </a:r>
          </a:p>
        </p:txBody>
      </p:sp>
      <p:sp>
        <p:nvSpPr>
          <p:cNvPr id="5" name="Téglalap 4"/>
          <p:cNvSpPr/>
          <p:nvPr/>
        </p:nvSpPr>
        <p:spPr>
          <a:xfrm>
            <a:off x="3973674" y="3062789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Rezonáns jellegű mássalhangzók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Száj zárásakor levegő áramlik az orrüregen keresztül. Energia hirtelen lecsökken mivel az orrnyílás jóval kisebb, mint a szájnyílás.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Formánsokkal és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antiformánsokkal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 rendelkeznek.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789119" y="1524199"/>
            <a:ext cx="4572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cs typeface="Times New Roman" pitchFamily="18" charset="0"/>
              </a:rPr>
              <a:t>Hangforrás: </a:t>
            </a:r>
            <a:r>
              <a:rPr lang="hu-HU" sz="2000" dirty="0">
                <a:cs typeface="Times New Roman" pitchFamily="18" charset="0"/>
              </a:rPr>
              <a:t>zöngeműködés</a:t>
            </a:r>
          </a:p>
          <a:p>
            <a:endParaRPr lang="hu-HU" sz="2000" b="1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Rezonátor: </a:t>
            </a:r>
            <a:r>
              <a:rPr lang="hu-HU" sz="2000" dirty="0">
                <a:cs typeface="Times New Roman" pitchFamily="18" charset="0"/>
              </a:rPr>
              <a:t>orrüreg</a:t>
            </a:r>
          </a:p>
          <a:p>
            <a:endParaRPr lang="hu-H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8046" y="5898357"/>
            <a:ext cx="5163074" cy="800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487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ourier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305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2991" y="332656"/>
            <a:ext cx="90710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átviteli függvény tartalmaz pólusokat és zérusokat(Ray D. 1992)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nazális formáns frekvenciája 250 – 300 Hz, a többi formánshely a képzés helyétől függ</a:t>
            </a:r>
          </a:p>
          <a:p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Antiformáns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helyek alacsony (750 – 1250 Hz), középső (1450 – 2200 Hz) és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magas (3000 Hz fölött) szintén változnak a képzési hellyel. 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Energiájuk jellemzően kisebb mint a magánhangzóké.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3C1FF-3A81-431B-A301-AABC04725AB3}" type="slidenum">
              <a:rPr lang="hu-HU" smtClean="0"/>
              <a:pPr>
                <a:defRPr/>
              </a:pPr>
              <a:t>88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89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237312"/>
            <a:ext cx="7803255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400" dirty="0" smtClean="0"/>
              <a:t>„n”, „m” nazális beszédhangok a „</a:t>
            </a:r>
            <a:r>
              <a:rPr lang="hu-HU" sz="2200" dirty="0" smtClean="0"/>
              <a:t>Segítene kérem?” mondatban</a:t>
            </a:r>
            <a:endParaRPr lang="en-GB" sz="22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067944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355976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7668344" y="260648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8316416" y="260648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067944" y="188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</a:t>
            </a:r>
            <a:endParaRPr lang="hu-HU" sz="28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668344" y="18864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0994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E5088-9096-4D18-BD04-C978905AE239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5" name="Picture 2" descr="1tabl"/>
          <p:cNvPicPr>
            <a:picLocks noChangeAspect="1" noChangeArrowheads="1"/>
          </p:cNvPicPr>
          <p:nvPr/>
        </p:nvPicPr>
        <p:blipFill rotWithShape="1">
          <a:blip r:embed="rId2" cstate="print"/>
          <a:srcRect l="1339" t="-51" r="-1339" b="51"/>
          <a:stretch/>
        </p:blipFill>
        <p:spPr bwMode="auto">
          <a:xfrm>
            <a:off x="-900608" y="801127"/>
            <a:ext cx="5661121" cy="422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 descr="1tab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0" y="-117458"/>
            <a:ext cx="368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Fourier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62495"/>
            <a:ext cx="5874296" cy="31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11560" y="0"/>
            <a:ext cx="853244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	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sz="3200" b="1" dirty="0" err="1" smtClean="0">
                <a:latin typeface="+mj-lt"/>
                <a:cs typeface="Times New Roman" pitchFamily="18" charset="0"/>
              </a:rPr>
              <a:t>Likvidák</a:t>
            </a:r>
            <a:endParaRPr lang="hu-HU" sz="3200" b="1" dirty="0" smtClean="0">
              <a:latin typeface="+mj-lt"/>
              <a:cs typeface="Times New Roman" pitchFamily="18" charset="0"/>
            </a:endParaRPr>
          </a:p>
          <a:p>
            <a:endParaRPr lang="hu-HU" sz="2800" b="1" dirty="0" smtClean="0">
              <a:latin typeface="+mj-lt"/>
              <a:cs typeface="Times New Roman" pitchFamily="18" charset="0"/>
            </a:endParaRPr>
          </a:p>
          <a:p>
            <a:r>
              <a:rPr lang="hu-HU" sz="2000" b="1" dirty="0">
                <a:latin typeface="+mj-lt"/>
                <a:cs typeface="Times New Roman" pitchFamily="18" charset="0"/>
              </a:rPr>
              <a:t>Hangforrás:  </a:t>
            </a:r>
            <a:r>
              <a:rPr lang="hu-HU" sz="2000" dirty="0">
                <a:latin typeface="+mj-lt"/>
                <a:cs typeface="Times New Roman" pitchFamily="18" charset="0"/>
              </a:rPr>
              <a:t>zöngeműködés, gyenge súrlódás</a:t>
            </a:r>
          </a:p>
          <a:p>
            <a:r>
              <a:rPr lang="hu-HU" sz="2000" b="1" dirty="0">
                <a:latin typeface="+mj-lt"/>
                <a:cs typeface="Times New Roman" pitchFamily="18" charset="0"/>
              </a:rPr>
              <a:t>Rezonátor: </a:t>
            </a:r>
            <a:r>
              <a:rPr lang="hu-HU" sz="2000" dirty="0">
                <a:latin typeface="+mj-lt"/>
                <a:cs typeface="Times New Roman" pitchFamily="18" charset="0"/>
              </a:rPr>
              <a:t>a hangképző csatorna</a:t>
            </a:r>
          </a:p>
          <a:p>
            <a:endParaRPr lang="hu-HU" sz="2000" b="1" dirty="0" smtClean="0">
              <a:latin typeface="+mj-lt"/>
              <a:cs typeface="Times New Roman" pitchFamily="18" charset="0"/>
            </a:endParaRPr>
          </a:p>
          <a:p>
            <a:r>
              <a:rPr lang="hu-HU" sz="2000" b="1" dirty="0" smtClean="0">
                <a:latin typeface="+mj-lt"/>
                <a:cs typeface="Times New Roman" pitchFamily="18" charset="0"/>
              </a:rPr>
              <a:t>Rezonáns </a:t>
            </a:r>
            <a:r>
              <a:rPr lang="hu-HU" sz="2000" b="1" dirty="0">
                <a:latin typeface="+mj-lt"/>
                <a:cs typeface="Times New Roman" pitchFamily="18" charset="0"/>
              </a:rPr>
              <a:t>jellegű mássalhangzók</a:t>
            </a:r>
            <a:r>
              <a:rPr lang="hu-HU" sz="2000" dirty="0">
                <a:latin typeface="+mj-lt"/>
                <a:cs typeface="Times New Roman" pitchFamily="18" charset="0"/>
              </a:rPr>
              <a:t>.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Formánsokkal </a:t>
            </a:r>
            <a:r>
              <a:rPr lang="hu-HU" sz="2000" dirty="0">
                <a:latin typeface="+mj-lt"/>
                <a:cs typeface="Times New Roman" pitchFamily="18" charset="0"/>
              </a:rPr>
              <a:t>és </a:t>
            </a:r>
            <a:r>
              <a:rPr lang="hu-HU" sz="2000" dirty="0" err="1" smtClean="0">
                <a:latin typeface="+mj-lt"/>
                <a:cs typeface="Times New Roman" pitchFamily="18" charset="0"/>
              </a:rPr>
              <a:t>antiformánsokkal</a:t>
            </a:r>
            <a:r>
              <a:rPr lang="hu-HU" sz="2000" dirty="0" smtClean="0">
                <a:latin typeface="+mj-lt"/>
                <a:cs typeface="Times New Roman" pitchFamily="18" charset="0"/>
              </a:rPr>
              <a:t>  </a:t>
            </a:r>
            <a:r>
              <a:rPr lang="hu-HU" sz="2000" dirty="0">
                <a:latin typeface="+mj-lt"/>
                <a:cs typeface="Times New Roman" pitchFamily="18" charset="0"/>
              </a:rPr>
              <a:t>rendelkeznek,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Energiájuk </a:t>
            </a:r>
            <a:r>
              <a:rPr lang="hu-HU" sz="2000" dirty="0">
                <a:latin typeface="+mj-lt"/>
                <a:cs typeface="Times New Roman" pitchFamily="18" charset="0"/>
              </a:rPr>
              <a:t>jellemzően kisebb, mint a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magánhangzóké, 			de </a:t>
            </a:r>
            <a:r>
              <a:rPr lang="hu-HU" sz="2000" dirty="0">
                <a:latin typeface="+mj-lt"/>
                <a:cs typeface="Times New Roman" pitchFamily="18" charset="0"/>
              </a:rPr>
              <a:t>nem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esik </a:t>
            </a:r>
            <a:r>
              <a:rPr lang="hu-HU" sz="2000" dirty="0">
                <a:latin typeface="+mj-lt"/>
                <a:cs typeface="Times New Roman" pitchFamily="18" charset="0"/>
              </a:rPr>
              <a:t>le olyan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mértékben</a:t>
            </a:r>
            <a:r>
              <a:rPr lang="hu-HU" sz="2000" dirty="0">
                <a:latin typeface="+mj-lt"/>
                <a:cs typeface="Times New Roman" pitchFamily="18" charset="0"/>
              </a:rPr>
              <a:t>, mint a nazálisoknál.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Magánhangzók </a:t>
            </a:r>
            <a:r>
              <a:rPr lang="hu-HU" sz="2000" dirty="0">
                <a:latin typeface="+mj-lt"/>
                <a:cs typeface="Times New Roman" pitchFamily="18" charset="0"/>
              </a:rPr>
              <a:t>környezetében folytonos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formánsátmenet</a:t>
            </a:r>
            <a:r>
              <a:rPr lang="hu-HU" sz="2000" dirty="0">
                <a:latin typeface="+mj-lt"/>
                <a:cs typeface="Times New Roman" pitchFamily="18" charset="0"/>
              </a:rPr>
              <a:t>. </a:t>
            </a:r>
          </a:p>
          <a:p>
            <a:r>
              <a:rPr lang="hu-HU" sz="2000" dirty="0">
                <a:latin typeface="+mj-lt"/>
                <a:cs typeface="Times New Roman" pitchFamily="18" charset="0"/>
              </a:rPr>
              <a:t>	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Gyenge </a:t>
            </a:r>
            <a:r>
              <a:rPr lang="hu-HU" sz="2000" dirty="0">
                <a:latin typeface="+mj-lt"/>
                <a:cs typeface="Times New Roman" pitchFamily="18" charset="0"/>
              </a:rPr>
              <a:t>zajkomponens.</a:t>
            </a:r>
          </a:p>
          <a:p>
            <a:endParaRPr lang="hu-HU" sz="2000" dirty="0"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7073C-8879-469D-8F94-F7F314C9B7BB}" type="slidenum">
              <a:rPr lang="hu-HU" smtClean="0"/>
              <a:pPr>
                <a:defRPr/>
              </a:pPr>
              <a:t>90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89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3"/>
          <p:cNvCxnSpPr/>
          <p:nvPr/>
        </p:nvCxnSpPr>
        <p:spPr>
          <a:xfrm>
            <a:off x="1907704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339752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4211960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4499992" y="1844824"/>
            <a:ext cx="25152" cy="420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763688" y="6396335"/>
            <a:ext cx="601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„I” </a:t>
            </a:r>
            <a:r>
              <a:rPr lang="hu-HU" sz="2400" dirty="0" err="1" smtClean="0"/>
              <a:t>likvida</a:t>
            </a:r>
            <a:r>
              <a:rPr lang="hu-HU" sz="2400" dirty="0" smtClean="0"/>
              <a:t> az „Alma van a ládában” mondatban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79712" y="1916832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l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211960" y="1844824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607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ouri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41" y="3256359"/>
            <a:ext cx="56388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7FAE-BAE5-40F8-B050-B00684A7493A}" type="slidenum">
              <a:rPr lang="hu-HU" smtClean="0"/>
              <a:pPr>
                <a:defRPr/>
              </a:pPr>
              <a:t>92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100147" y="3320428"/>
            <a:ext cx="6676070" cy="1222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4523" y="1262563"/>
            <a:ext cx="4767318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100" b="1" dirty="0"/>
              <a:t>	</a:t>
            </a:r>
            <a:r>
              <a:rPr lang="hu-HU" sz="3200" b="1" dirty="0">
                <a:cs typeface="Times New Roman" pitchFamily="18" charset="0"/>
              </a:rPr>
              <a:t>Réshangok</a:t>
            </a:r>
            <a:endParaRPr lang="hu-HU" sz="3200" b="1" u="sng" dirty="0">
              <a:cs typeface="Times New Roman" pitchFamily="18" charset="0"/>
            </a:endParaRPr>
          </a:p>
          <a:p>
            <a:endParaRPr lang="hu-HU" sz="1500" b="1" u="sng" dirty="0">
              <a:cs typeface="Times New Roman" pitchFamily="18" charset="0"/>
            </a:endParaRPr>
          </a:p>
          <a:p>
            <a:endParaRPr lang="hu-HU" sz="1500" b="1" u="sng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cs typeface="Times New Roman" pitchFamily="18" charset="0"/>
              </a:rPr>
              <a:t> szűk résen áthaladó levegő által keltett zörej</a:t>
            </a:r>
          </a:p>
          <a:p>
            <a:r>
              <a:rPr lang="hu-HU" sz="2000" dirty="0">
                <a:cs typeface="Times New Roman" pitchFamily="18" charset="0"/>
              </a:rPr>
              <a:t>zöngeműködéssel vagy anélkül</a:t>
            </a:r>
          </a:p>
          <a:p>
            <a:endParaRPr lang="hu-HU" sz="2000" b="1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Rezonátor: </a:t>
            </a:r>
            <a:r>
              <a:rPr lang="hu-HU" sz="2000" dirty="0">
                <a:cs typeface="Times New Roman" pitchFamily="18" charset="0"/>
              </a:rPr>
              <a:t>a hangképző csatorna</a:t>
            </a:r>
          </a:p>
          <a:p>
            <a:endParaRPr lang="hu-H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16290" y="6000750"/>
            <a:ext cx="5005552" cy="226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2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ouri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800"/>
            <a:ext cx="75184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7FAE-BAE5-40F8-B050-B00684A7493A}" type="slidenum">
              <a:rPr lang="hu-HU" smtClean="0"/>
              <a:pPr>
                <a:defRPr/>
              </a:pPr>
              <a:t>93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94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237312"/>
            <a:ext cx="6792016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400" dirty="0" smtClean="0"/>
              <a:t>„s”, zöngétlen réshang a „</a:t>
            </a:r>
            <a:r>
              <a:rPr lang="hu-HU" sz="2200" dirty="0" smtClean="0"/>
              <a:t>Segítene kérem?” mondatban</a:t>
            </a:r>
            <a:endParaRPr lang="en-GB" sz="22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133164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835696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403648" y="260648"/>
            <a:ext cx="32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0044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Fourier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7813"/>
            <a:ext cx="7620000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219B-2AF4-4705-9649-C500831544EF}" type="slidenum">
              <a:rPr lang="hu-HU" smtClean="0"/>
              <a:pPr>
                <a:defRPr/>
              </a:pPr>
              <a:t>95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1760" y="6488668"/>
            <a:ext cx="421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Helyes ejtés színképének szórástartománya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0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1547813" y="1341438"/>
            <a:ext cx="36792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smtClean="0"/>
              <a:t>	</a:t>
            </a:r>
            <a:r>
              <a:rPr lang="hu-HU" sz="3200" b="1" dirty="0" smtClean="0">
                <a:cs typeface="Times New Roman" pitchFamily="18" charset="0"/>
              </a:rPr>
              <a:t>Zárhangok</a:t>
            </a:r>
            <a:endParaRPr lang="hu-HU" sz="3200" b="1" dirty="0">
              <a:cs typeface="Times New Roman" pitchFamily="18" charset="0"/>
            </a:endParaRPr>
          </a:p>
          <a:p>
            <a:endParaRPr lang="hu-HU" sz="2000" b="1" u="sng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cs typeface="Times New Roman" pitchFamily="18" charset="0"/>
              </a:rPr>
              <a:t>Zárfelpattanási zörej</a:t>
            </a:r>
          </a:p>
          <a:p>
            <a:r>
              <a:rPr lang="hu-HU" sz="2000" dirty="0">
                <a:cs typeface="Times New Roman" pitchFamily="18" charset="0"/>
              </a:rPr>
              <a:t>zöngeműködéssel vagy </a:t>
            </a:r>
            <a:r>
              <a:rPr lang="hu-HU" sz="2000" dirty="0" err="1">
                <a:cs typeface="Times New Roman" pitchFamily="18" charset="0"/>
              </a:rPr>
              <a:t>annélkül</a:t>
            </a:r>
            <a:endParaRPr lang="hu-HU" sz="2000" dirty="0">
              <a:cs typeface="Times New Roman" pitchFamily="18" charset="0"/>
            </a:endParaRPr>
          </a:p>
          <a:p>
            <a:endParaRPr lang="hu-HU" sz="2000" b="1" dirty="0" smtClean="0">
              <a:cs typeface="Times New Roman" pitchFamily="18" charset="0"/>
            </a:endParaRPr>
          </a:p>
          <a:p>
            <a:r>
              <a:rPr lang="hu-HU" sz="2000" b="1" dirty="0" smtClean="0">
                <a:cs typeface="Times New Roman" pitchFamily="18" charset="0"/>
              </a:rPr>
              <a:t>Rezonátor</a:t>
            </a:r>
            <a:r>
              <a:rPr lang="hu-HU" sz="2000" b="1" dirty="0">
                <a:cs typeface="Times New Roman" pitchFamily="18" charset="0"/>
              </a:rPr>
              <a:t>: </a:t>
            </a:r>
            <a:r>
              <a:rPr lang="hu-HU" sz="2000" dirty="0">
                <a:cs typeface="Times New Roman" pitchFamily="18" charset="0"/>
              </a:rPr>
              <a:t>a hangképző csatorna</a:t>
            </a:r>
          </a:p>
          <a:p>
            <a:endParaRPr lang="hu-HU" sz="2000" b="1" dirty="0"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904AC-023C-449E-92CF-25277B5CC40B}" type="slidenum">
              <a:rPr lang="hu-HU" smtClean="0"/>
              <a:pPr>
                <a:defRPr/>
              </a:pPr>
              <a:t>96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9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4"/>
          <p:cNvSpPr txBox="1">
            <a:spLocks noChangeArrowheads="1"/>
          </p:cNvSpPr>
          <p:nvPr/>
        </p:nvSpPr>
        <p:spPr bwMode="auto">
          <a:xfrm>
            <a:off x="2247900" y="785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669088"/>
            <a:chOff x="3266" y="2214"/>
            <a:chExt cx="7870" cy="6158"/>
          </a:xfrm>
        </p:grpSpPr>
        <p:pic>
          <p:nvPicPr>
            <p:cNvPr id="183301" name="Picture 6" descr="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6" y="2214"/>
              <a:ext cx="7870" cy="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2" name="Text Box 7"/>
            <p:cNvSpPr txBox="1">
              <a:spLocks noChangeArrowheads="1"/>
            </p:cNvSpPr>
            <p:nvPr/>
          </p:nvSpPr>
          <p:spPr bwMode="auto">
            <a:xfrm>
              <a:off x="3419" y="7484"/>
              <a:ext cx="144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/>
                <a:t>52. ábra</a:t>
              </a:r>
              <a:endParaRPr lang="hu-HU"/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DA886-2FF9-4A21-9F74-6DD05D9ED69C}" type="slidenum">
              <a:rPr lang="hu-HU" smtClean="0"/>
              <a:pPr>
                <a:defRPr/>
              </a:pPr>
              <a:t>97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9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Fourier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1534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BDF6-8232-472E-BFF3-0133B34D511C}" type="slidenum">
              <a:rPr lang="hu-HU" smtClean="0"/>
              <a:pPr>
                <a:defRPr/>
              </a:pPr>
              <a:t>98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8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99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165304"/>
            <a:ext cx="8974986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000" dirty="0" smtClean="0"/>
              <a:t>„g”, zöngés zárhang, „t” és „k” zöngétlen zárhangok a „Segítene kérem?” mondatban</a:t>
            </a:r>
            <a:endParaRPr lang="en-GB" sz="20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241176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77180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347864" y="260648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3851920" y="260648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067944" y="188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</a:t>
            </a:r>
            <a:endParaRPr lang="hu-HU" sz="2800" b="1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5220072" y="26064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084168" y="26064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41176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</a:t>
            </a:r>
            <a:endParaRPr lang="hu-HU" sz="2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49188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</a:t>
            </a:r>
            <a:endParaRPr lang="hu-HU" sz="28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436096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56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4602</Words>
  <Application>Microsoft Office PowerPoint</Application>
  <PresentationFormat>Diavetítés a képernyőre (4:3 oldalarány)</PresentationFormat>
  <Paragraphs>869</Paragraphs>
  <Slides>102</Slides>
  <Notes>18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102</vt:i4>
      </vt:variant>
    </vt:vector>
  </HeadingPairs>
  <TitlesOfParts>
    <vt:vector size="112" baseType="lpstr">
      <vt:lpstr>Arial</vt:lpstr>
      <vt:lpstr>Calibri</vt:lpstr>
      <vt:lpstr>MS Mincho</vt:lpstr>
      <vt:lpstr>Symbol</vt:lpstr>
      <vt:lpstr>Times New Roman</vt:lpstr>
      <vt:lpstr>TimesNewRoman</vt:lpstr>
      <vt:lpstr>Office-téma</vt:lpstr>
      <vt:lpstr>Equation.3</vt:lpstr>
      <vt:lpstr>Egyenlet</vt:lpstr>
      <vt:lpstr>Equation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Feladat</vt:lpstr>
      <vt:lpstr>Feladat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Feladat</vt:lpstr>
      <vt:lpstr>Feladat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vicsik</dc:creator>
  <cp:lastModifiedBy>Vicsi Klára</cp:lastModifiedBy>
  <cp:revision>26</cp:revision>
  <dcterms:created xsi:type="dcterms:W3CDTF">2020-09-16T14:56:28Z</dcterms:created>
  <dcterms:modified xsi:type="dcterms:W3CDTF">2024-09-12T10:03:36Z</dcterms:modified>
</cp:coreProperties>
</file>